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9"/>
  </p:notesMasterIdLst>
  <p:sldIdLst>
    <p:sldId id="257" r:id="rId4"/>
    <p:sldId id="468" r:id="rId5"/>
    <p:sldId id="469" r:id="rId6"/>
    <p:sldId id="280" r:id="rId7"/>
    <p:sldId id="292" r:id="rId8"/>
    <p:sldId id="293" r:id="rId9"/>
    <p:sldId id="281" r:id="rId10"/>
    <p:sldId id="430" r:id="rId11"/>
    <p:sldId id="419" r:id="rId12"/>
    <p:sldId id="428" r:id="rId13"/>
    <p:sldId id="284" r:id="rId14"/>
    <p:sldId id="295" r:id="rId15"/>
    <p:sldId id="432" r:id="rId16"/>
    <p:sldId id="470" r:id="rId17"/>
    <p:sldId id="307" r:id="rId18"/>
    <p:sldId id="471" r:id="rId19"/>
    <p:sldId id="294" r:id="rId20"/>
    <p:sldId id="299" r:id="rId21"/>
    <p:sldId id="301" r:id="rId22"/>
    <p:sldId id="303" r:id="rId23"/>
    <p:sldId id="305" r:id="rId24"/>
    <p:sldId id="306" r:id="rId25"/>
    <p:sldId id="272" r:id="rId26"/>
    <p:sldId id="309" r:id="rId27"/>
    <p:sldId id="271"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D1A05-8E97-49A4-8AB4-FC923EC449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071C27D0-80EF-44B8-979E-00D80455918B}">
      <dgm:prSet phldrT="[Text]" custT="1"/>
      <dgm:spPr>
        <a:solidFill>
          <a:srgbClr val="BDD7EE"/>
        </a:solidFill>
      </dgm:spPr>
      <dgm:t>
        <a:bodyPr/>
        <a:lstStyle/>
        <a:p>
          <a:pPr algn="ctr"/>
          <a:r>
            <a:rPr lang="de-DE" sz="3600" dirty="0">
              <a:solidFill>
                <a:srgbClr val="002060"/>
              </a:solidFill>
              <a:latin typeface="Trebuchet MS" panose="020B0603020202020204" pitchFamily="34" charset="0"/>
            </a:rPr>
            <a:t>Over 2.000.000 </a:t>
          </a:r>
          <a:r>
            <a:rPr lang="de-DE" sz="3600" dirty="0" err="1">
              <a:solidFill>
                <a:srgbClr val="002060"/>
              </a:solidFill>
              <a:latin typeface="Trebuchet MS" panose="020B0603020202020204" pitchFamily="34" charset="0"/>
            </a:rPr>
            <a:t>students</a:t>
          </a:r>
          <a:r>
            <a:rPr lang="de-DE" sz="3600" dirty="0">
              <a:solidFill>
                <a:srgbClr val="002060"/>
              </a:solidFill>
              <a:latin typeface="Trebuchet MS" panose="020B0603020202020204" pitchFamily="34" charset="0"/>
            </a:rPr>
            <a:t> </a:t>
          </a:r>
        </a:p>
      </dgm:t>
    </dgm:pt>
    <dgm:pt modelId="{E13EAF93-9EC4-466F-A24A-B486AC95C5DF}" type="parTrans" cxnId="{677D531F-068E-46BA-8440-E31F50241804}">
      <dgm:prSet/>
      <dgm:spPr/>
      <dgm:t>
        <a:bodyPr/>
        <a:lstStyle/>
        <a:p>
          <a:endParaRPr lang="de-DE"/>
        </a:p>
      </dgm:t>
    </dgm:pt>
    <dgm:pt modelId="{A9D5EB6D-0403-4485-9F48-BF16785A1870}" type="sibTrans" cxnId="{677D531F-068E-46BA-8440-E31F50241804}">
      <dgm:prSet/>
      <dgm:spPr>
        <a:ln>
          <a:solidFill>
            <a:srgbClr val="FCDA00"/>
          </a:solidFill>
        </a:ln>
      </dgm:spPr>
      <dgm:t>
        <a:bodyPr/>
        <a:lstStyle/>
        <a:p>
          <a:endParaRPr lang="de-DE"/>
        </a:p>
      </dgm:t>
    </dgm:pt>
    <dgm:pt modelId="{FD574129-49BF-43A4-94AB-714D62434E62}">
      <dgm:prSet phldrT="[Text]" custT="1"/>
      <dgm:spPr>
        <a:solidFill>
          <a:srgbClr val="BDD7EE"/>
        </a:solidFill>
      </dgm:spPr>
      <dgm:t>
        <a:bodyPr/>
        <a:lstStyle/>
        <a:p>
          <a:pPr algn="ctr"/>
          <a:r>
            <a:rPr lang="de-DE" sz="3600" dirty="0">
              <a:solidFill>
                <a:srgbClr val="002060"/>
              </a:solidFill>
              <a:latin typeface="Trebuchet MS" panose="020B0603020202020204" pitchFamily="34" charset="0"/>
            </a:rPr>
            <a:t>60.000+ </a:t>
          </a:r>
          <a:r>
            <a:rPr lang="de-DE" sz="3600" dirty="0" err="1">
              <a:solidFill>
                <a:srgbClr val="002060"/>
              </a:solidFill>
              <a:latin typeface="Trebuchet MS" panose="020B0603020202020204" pitchFamily="34" charset="0"/>
            </a:rPr>
            <a:t>research</a:t>
          </a:r>
          <a:r>
            <a:rPr lang="de-DE" sz="3600" dirty="0">
              <a:solidFill>
                <a:srgbClr val="002060"/>
              </a:solidFill>
              <a:latin typeface="Trebuchet MS" panose="020B0603020202020204" pitchFamily="34" charset="0"/>
            </a:rPr>
            <a:t> </a:t>
          </a:r>
          <a:r>
            <a:rPr lang="de-DE" sz="3600" dirty="0" err="1">
              <a:solidFill>
                <a:srgbClr val="002060"/>
              </a:solidFill>
              <a:latin typeface="Trebuchet MS" panose="020B0603020202020204" pitchFamily="34" charset="0"/>
            </a:rPr>
            <a:t>staff</a:t>
          </a:r>
          <a:r>
            <a:rPr lang="de-DE" sz="3600" dirty="0">
              <a:solidFill>
                <a:srgbClr val="002060"/>
              </a:solidFill>
              <a:latin typeface="Trebuchet MS" panose="020B0603020202020204" pitchFamily="34" charset="0"/>
            </a:rPr>
            <a:t> </a:t>
          </a:r>
        </a:p>
      </dgm:t>
    </dgm:pt>
    <dgm:pt modelId="{683B0604-2F1C-4AB6-8CB0-EBDB66493C35}" type="parTrans" cxnId="{87B96BFF-394A-4D37-B385-DA0A692D681C}">
      <dgm:prSet/>
      <dgm:spPr/>
      <dgm:t>
        <a:bodyPr/>
        <a:lstStyle/>
        <a:p>
          <a:endParaRPr lang="de-DE"/>
        </a:p>
      </dgm:t>
    </dgm:pt>
    <dgm:pt modelId="{D7602F25-B263-4D36-9CC2-A0611E2FE444}" type="sibTrans" cxnId="{87B96BFF-394A-4D37-B385-DA0A692D681C}">
      <dgm:prSet/>
      <dgm:spPr/>
      <dgm:t>
        <a:bodyPr/>
        <a:lstStyle/>
        <a:p>
          <a:endParaRPr lang="de-DE"/>
        </a:p>
      </dgm:t>
    </dgm:pt>
    <dgm:pt modelId="{7CDFC8FB-B6AE-4655-B41F-C8299812EA06}">
      <dgm:prSet phldrT="[Text]" custT="1"/>
      <dgm:spPr>
        <a:solidFill>
          <a:srgbClr val="BDD7EE"/>
        </a:solidFill>
      </dgm:spPr>
      <dgm:t>
        <a:bodyPr/>
        <a:lstStyle/>
        <a:p>
          <a:pPr algn="ctr"/>
          <a:r>
            <a:rPr lang="de-DE" sz="3600" dirty="0">
              <a:solidFill>
                <a:srgbClr val="002060"/>
              </a:solidFill>
              <a:latin typeface="Trebuchet MS" panose="020B0603020202020204" pitchFamily="34" charset="0"/>
            </a:rPr>
            <a:t>More </a:t>
          </a:r>
          <a:r>
            <a:rPr lang="de-DE" sz="3600" dirty="0" err="1">
              <a:solidFill>
                <a:srgbClr val="002060"/>
              </a:solidFill>
              <a:latin typeface="Trebuchet MS" panose="020B0603020202020204" pitchFamily="34" charset="0"/>
            </a:rPr>
            <a:t>than</a:t>
          </a:r>
          <a:r>
            <a:rPr lang="de-DE" sz="3600" dirty="0">
              <a:solidFill>
                <a:srgbClr val="002060"/>
              </a:solidFill>
              <a:latin typeface="Trebuchet MS" panose="020B0603020202020204" pitchFamily="34" charset="0"/>
            </a:rPr>
            <a:t> 450 UAS</a:t>
          </a:r>
        </a:p>
      </dgm:t>
    </dgm:pt>
    <dgm:pt modelId="{72573C2A-6513-4615-97BA-9A92E8C7E7E1}" type="parTrans" cxnId="{236D49C2-E4F4-4651-A2D7-CE823DD3930F}">
      <dgm:prSet/>
      <dgm:spPr/>
      <dgm:t>
        <a:bodyPr/>
        <a:lstStyle/>
        <a:p>
          <a:endParaRPr lang="de-DE"/>
        </a:p>
      </dgm:t>
    </dgm:pt>
    <dgm:pt modelId="{2DC9CD9F-2512-4CA7-94E4-5DECFCBF37C8}" type="sibTrans" cxnId="{236D49C2-E4F4-4651-A2D7-CE823DD3930F}">
      <dgm:prSet/>
      <dgm:spPr/>
      <dgm:t>
        <a:bodyPr/>
        <a:lstStyle/>
        <a:p>
          <a:endParaRPr lang="de-DE"/>
        </a:p>
      </dgm:t>
    </dgm:pt>
    <dgm:pt modelId="{AF81AB09-E489-4522-9FD5-6DBF84393777}">
      <dgm:prSet custT="1"/>
      <dgm:spPr>
        <a:solidFill>
          <a:srgbClr val="BDD7EE"/>
        </a:solidFill>
      </dgm:spPr>
      <dgm:t>
        <a:bodyPr/>
        <a:lstStyle/>
        <a:p>
          <a:pPr algn="ctr"/>
          <a:r>
            <a:rPr lang="de-DE" sz="3600" dirty="0">
              <a:solidFill>
                <a:srgbClr val="002060"/>
              </a:solidFill>
              <a:latin typeface="Trebuchet MS" panose="020B0603020202020204" pitchFamily="34" charset="0"/>
            </a:rPr>
            <a:t>9 </a:t>
          </a:r>
          <a:r>
            <a:rPr lang="de-DE" sz="3600" dirty="0" err="1">
              <a:solidFill>
                <a:srgbClr val="002060"/>
              </a:solidFill>
              <a:latin typeface="Trebuchet MS" panose="020B0603020202020204" pitchFamily="34" charset="0"/>
            </a:rPr>
            <a:t>member</a:t>
          </a:r>
          <a:r>
            <a:rPr lang="de-DE" sz="3600" dirty="0">
              <a:solidFill>
                <a:srgbClr val="002060"/>
              </a:solidFill>
              <a:latin typeface="Trebuchet MS" panose="020B0603020202020204" pitchFamily="34" charset="0"/>
            </a:rPr>
            <a:t> </a:t>
          </a:r>
          <a:r>
            <a:rPr lang="de-DE" sz="3600" dirty="0" err="1">
              <a:solidFill>
                <a:srgbClr val="002060"/>
              </a:solidFill>
              <a:latin typeface="Trebuchet MS" panose="020B0603020202020204" pitchFamily="34" charset="0"/>
            </a:rPr>
            <a:t>associations</a:t>
          </a:r>
          <a:endParaRPr lang="de-DE" sz="3600" dirty="0">
            <a:solidFill>
              <a:srgbClr val="002060"/>
            </a:solidFill>
            <a:latin typeface="Trebuchet MS" panose="020B0603020202020204" pitchFamily="34" charset="0"/>
          </a:endParaRPr>
        </a:p>
      </dgm:t>
    </dgm:pt>
    <dgm:pt modelId="{3966956F-9221-4CF9-88D8-CF7404BEBA16}" type="parTrans" cxnId="{A617712F-A87B-4AAD-A035-DDF645353801}">
      <dgm:prSet/>
      <dgm:spPr/>
      <dgm:t>
        <a:bodyPr/>
        <a:lstStyle/>
        <a:p>
          <a:endParaRPr lang="de-DE"/>
        </a:p>
      </dgm:t>
    </dgm:pt>
    <dgm:pt modelId="{B7EA708E-DCDF-4984-9FC7-762653113B51}" type="sibTrans" cxnId="{A617712F-A87B-4AAD-A035-DDF645353801}">
      <dgm:prSet/>
      <dgm:spPr/>
      <dgm:t>
        <a:bodyPr/>
        <a:lstStyle/>
        <a:p>
          <a:endParaRPr lang="de-DE"/>
        </a:p>
      </dgm:t>
    </dgm:pt>
    <dgm:pt modelId="{328F55E4-5274-4300-97C7-605547BA4B51}" type="pres">
      <dgm:prSet presAssocID="{6D4D1A05-8E97-49A4-8AB4-FC923EC4492E}" presName="Name0" presStyleCnt="0">
        <dgm:presLayoutVars>
          <dgm:chMax val="7"/>
          <dgm:chPref val="7"/>
          <dgm:dir val="rev"/>
        </dgm:presLayoutVars>
      </dgm:prSet>
      <dgm:spPr/>
    </dgm:pt>
    <dgm:pt modelId="{45C3D768-301A-4C47-91A8-2A4962AB0A44}" type="pres">
      <dgm:prSet presAssocID="{6D4D1A05-8E97-49A4-8AB4-FC923EC4492E}" presName="Name1" presStyleCnt="0"/>
      <dgm:spPr/>
    </dgm:pt>
    <dgm:pt modelId="{BEC672CB-E7F6-4541-8C99-AB69822908B9}" type="pres">
      <dgm:prSet presAssocID="{6D4D1A05-8E97-49A4-8AB4-FC923EC4492E}" presName="cycle" presStyleCnt="0"/>
      <dgm:spPr/>
    </dgm:pt>
    <dgm:pt modelId="{6F633360-79B2-41DF-9F3E-95F2F811BCEB}" type="pres">
      <dgm:prSet presAssocID="{6D4D1A05-8E97-49A4-8AB4-FC923EC4492E}" presName="srcNode" presStyleLbl="node1" presStyleIdx="0" presStyleCnt="4"/>
      <dgm:spPr/>
    </dgm:pt>
    <dgm:pt modelId="{4FD527A3-8B5C-4AD0-9C21-F9EFFF97CA17}" type="pres">
      <dgm:prSet presAssocID="{6D4D1A05-8E97-49A4-8AB4-FC923EC4492E}" presName="conn" presStyleLbl="parChTrans1D2" presStyleIdx="0" presStyleCnt="1" custLinFactNeighborX="10820" custLinFactNeighborY="429"/>
      <dgm:spPr/>
    </dgm:pt>
    <dgm:pt modelId="{B0D91922-A754-47AB-A9CE-9D7CD3E04B78}" type="pres">
      <dgm:prSet presAssocID="{6D4D1A05-8E97-49A4-8AB4-FC923EC4492E}" presName="extraNode" presStyleLbl="node1" presStyleIdx="0" presStyleCnt="4"/>
      <dgm:spPr/>
    </dgm:pt>
    <dgm:pt modelId="{B3F2B540-1746-429D-AEF9-EFEAD2353DCD}" type="pres">
      <dgm:prSet presAssocID="{6D4D1A05-8E97-49A4-8AB4-FC923EC4492E}" presName="dstNode" presStyleLbl="node1" presStyleIdx="0" presStyleCnt="4"/>
      <dgm:spPr/>
    </dgm:pt>
    <dgm:pt modelId="{B9199D3E-3011-4852-8914-462EAA7CD61A}" type="pres">
      <dgm:prSet presAssocID="{071C27D0-80EF-44B8-979E-00D80455918B}" presName="text_1" presStyleLbl="node1" presStyleIdx="0" presStyleCnt="4" custAng="0">
        <dgm:presLayoutVars>
          <dgm:bulletEnabled val="1"/>
        </dgm:presLayoutVars>
      </dgm:prSet>
      <dgm:spPr/>
    </dgm:pt>
    <dgm:pt modelId="{9298F778-4A8A-4ADA-A3CA-652CF2575621}" type="pres">
      <dgm:prSet presAssocID="{071C27D0-80EF-44B8-979E-00D80455918B}" presName="accent_1" presStyleCnt="0"/>
      <dgm:spPr/>
    </dgm:pt>
    <dgm:pt modelId="{CCFAC268-2EAC-4260-B4C0-C82E0F487C36}" type="pres">
      <dgm:prSet presAssocID="{071C27D0-80EF-44B8-979E-00D80455918B}" presName="accentRepeatNode" presStyleLbl="solidFgAcc1" presStyleIdx="0" presStyleCnt="4"/>
      <dgm:spPr>
        <a:ln>
          <a:solidFill>
            <a:srgbClr val="FCDA00"/>
          </a:solidFill>
        </a:ln>
      </dgm:spPr>
    </dgm:pt>
    <dgm:pt modelId="{82533534-CEA0-485E-A531-B660552BE638}" type="pres">
      <dgm:prSet presAssocID="{FD574129-49BF-43A4-94AB-714D62434E62}" presName="text_2" presStyleLbl="node1" presStyleIdx="1" presStyleCnt="4">
        <dgm:presLayoutVars>
          <dgm:bulletEnabled val="1"/>
        </dgm:presLayoutVars>
      </dgm:prSet>
      <dgm:spPr/>
    </dgm:pt>
    <dgm:pt modelId="{1B6D405F-76C5-482F-BFEB-AB89BCDCC6C4}" type="pres">
      <dgm:prSet presAssocID="{FD574129-49BF-43A4-94AB-714D62434E62}" presName="accent_2" presStyleCnt="0"/>
      <dgm:spPr/>
    </dgm:pt>
    <dgm:pt modelId="{708D8400-E2C5-41C1-8A19-B18086D345AB}" type="pres">
      <dgm:prSet presAssocID="{FD574129-49BF-43A4-94AB-714D62434E62}" presName="accentRepeatNode" presStyleLbl="solidFgAcc1" presStyleIdx="1" presStyleCnt="4"/>
      <dgm:spPr>
        <a:ln>
          <a:solidFill>
            <a:srgbClr val="FCDA00"/>
          </a:solidFill>
        </a:ln>
      </dgm:spPr>
    </dgm:pt>
    <dgm:pt modelId="{9D666213-4A90-4E6B-A4DA-A45A5B8D0C71}" type="pres">
      <dgm:prSet presAssocID="{7CDFC8FB-B6AE-4655-B41F-C8299812EA06}" presName="text_3" presStyleLbl="node1" presStyleIdx="2" presStyleCnt="4">
        <dgm:presLayoutVars>
          <dgm:bulletEnabled val="1"/>
        </dgm:presLayoutVars>
      </dgm:prSet>
      <dgm:spPr/>
    </dgm:pt>
    <dgm:pt modelId="{BD0FEFAD-F6F6-4F81-9843-3A1102F45197}" type="pres">
      <dgm:prSet presAssocID="{7CDFC8FB-B6AE-4655-B41F-C8299812EA06}" presName="accent_3" presStyleCnt="0"/>
      <dgm:spPr/>
    </dgm:pt>
    <dgm:pt modelId="{2A48B4F4-525C-4C40-8874-5DFD7C5712B6}" type="pres">
      <dgm:prSet presAssocID="{7CDFC8FB-B6AE-4655-B41F-C8299812EA06}" presName="accentRepeatNode" presStyleLbl="solidFgAcc1" presStyleIdx="2" presStyleCnt="4"/>
      <dgm:spPr>
        <a:ln>
          <a:solidFill>
            <a:srgbClr val="FCDA00"/>
          </a:solidFill>
        </a:ln>
      </dgm:spPr>
    </dgm:pt>
    <dgm:pt modelId="{E9B5AF26-598D-41B7-92B5-9755B030FD30}" type="pres">
      <dgm:prSet presAssocID="{AF81AB09-E489-4522-9FD5-6DBF84393777}" presName="text_4" presStyleLbl="node1" presStyleIdx="3" presStyleCnt="4">
        <dgm:presLayoutVars>
          <dgm:bulletEnabled val="1"/>
        </dgm:presLayoutVars>
      </dgm:prSet>
      <dgm:spPr/>
    </dgm:pt>
    <dgm:pt modelId="{3CF6D601-5726-4CC8-9687-45F6CB4AC5F5}" type="pres">
      <dgm:prSet presAssocID="{AF81AB09-E489-4522-9FD5-6DBF84393777}" presName="accent_4" presStyleCnt="0"/>
      <dgm:spPr/>
    </dgm:pt>
    <dgm:pt modelId="{F74602B5-3F14-42F8-B24C-ACFB3BA33893}" type="pres">
      <dgm:prSet presAssocID="{AF81AB09-E489-4522-9FD5-6DBF84393777}" presName="accentRepeatNode" presStyleLbl="solidFgAcc1" presStyleIdx="3" presStyleCnt="4"/>
      <dgm:spPr>
        <a:ln>
          <a:solidFill>
            <a:srgbClr val="FCDA00"/>
          </a:solidFill>
        </a:ln>
      </dgm:spPr>
    </dgm:pt>
  </dgm:ptLst>
  <dgm:cxnLst>
    <dgm:cxn modelId="{677D531F-068E-46BA-8440-E31F50241804}" srcId="{6D4D1A05-8E97-49A4-8AB4-FC923EC4492E}" destId="{071C27D0-80EF-44B8-979E-00D80455918B}" srcOrd="0" destOrd="0" parTransId="{E13EAF93-9EC4-466F-A24A-B486AC95C5DF}" sibTransId="{A9D5EB6D-0403-4485-9F48-BF16785A1870}"/>
    <dgm:cxn modelId="{A617712F-A87B-4AAD-A035-DDF645353801}" srcId="{6D4D1A05-8E97-49A4-8AB4-FC923EC4492E}" destId="{AF81AB09-E489-4522-9FD5-6DBF84393777}" srcOrd="3" destOrd="0" parTransId="{3966956F-9221-4CF9-88D8-CF7404BEBA16}" sibTransId="{B7EA708E-DCDF-4984-9FC7-762653113B51}"/>
    <dgm:cxn modelId="{6EB47141-22E6-43E0-9958-D1D56434709A}" type="presOf" srcId="{FD574129-49BF-43A4-94AB-714D62434E62}" destId="{82533534-CEA0-485E-A531-B660552BE638}" srcOrd="0" destOrd="0" presId="urn:microsoft.com/office/officeart/2008/layout/VerticalCurvedList"/>
    <dgm:cxn modelId="{B0FD3255-96E0-4BF2-97E1-C407155AC688}" type="presOf" srcId="{6D4D1A05-8E97-49A4-8AB4-FC923EC4492E}" destId="{328F55E4-5274-4300-97C7-605547BA4B51}" srcOrd="0" destOrd="0" presId="urn:microsoft.com/office/officeart/2008/layout/VerticalCurvedList"/>
    <dgm:cxn modelId="{4E93449F-1961-4971-B693-4F9B531B294F}" type="presOf" srcId="{071C27D0-80EF-44B8-979E-00D80455918B}" destId="{B9199D3E-3011-4852-8914-462EAA7CD61A}" srcOrd="0" destOrd="0" presId="urn:microsoft.com/office/officeart/2008/layout/VerticalCurvedList"/>
    <dgm:cxn modelId="{9B17D1B5-F849-4A17-9FB9-159615B9A8EB}" type="presOf" srcId="{A9D5EB6D-0403-4485-9F48-BF16785A1870}" destId="{4FD527A3-8B5C-4AD0-9C21-F9EFFF97CA17}" srcOrd="0" destOrd="0" presId="urn:microsoft.com/office/officeart/2008/layout/VerticalCurvedList"/>
    <dgm:cxn modelId="{236D49C2-E4F4-4651-A2D7-CE823DD3930F}" srcId="{6D4D1A05-8E97-49A4-8AB4-FC923EC4492E}" destId="{7CDFC8FB-B6AE-4655-B41F-C8299812EA06}" srcOrd="2" destOrd="0" parTransId="{72573C2A-6513-4615-97BA-9A92E8C7E7E1}" sibTransId="{2DC9CD9F-2512-4CA7-94E4-5DECFCBF37C8}"/>
    <dgm:cxn modelId="{1E05C0CE-44C7-4392-9A94-A79132462611}" type="presOf" srcId="{AF81AB09-E489-4522-9FD5-6DBF84393777}" destId="{E9B5AF26-598D-41B7-92B5-9755B030FD30}" srcOrd="0" destOrd="0" presId="urn:microsoft.com/office/officeart/2008/layout/VerticalCurvedList"/>
    <dgm:cxn modelId="{019DEDF8-9C84-40FE-B698-B1BB3FA17243}" type="presOf" srcId="{7CDFC8FB-B6AE-4655-B41F-C8299812EA06}" destId="{9D666213-4A90-4E6B-A4DA-A45A5B8D0C71}" srcOrd="0" destOrd="0" presId="urn:microsoft.com/office/officeart/2008/layout/VerticalCurvedList"/>
    <dgm:cxn modelId="{87B96BFF-394A-4D37-B385-DA0A692D681C}" srcId="{6D4D1A05-8E97-49A4-8AB4-FC923EC4492E}" destId="{FD574129-49BF-43A4-94AB-714D62434E62}" srcOrd="1" destOrd="0" parTransId="{683B0604-2F1C-4AB6-8CB0-EBDB66493C35}" sibTransId="{D7602F25-B263-4D36-9CC2-A0611E2FE444}"/>
    <dgm:cxn modelId="{8520FAE8-DDBC-4683-87C2-8E14BA7BA68D}" type="presParOf" srcId="{328F55E4-5274-4300-97C7-605547BA4B51}" destId="{45C3D768-301A-4C47-91A8-2A4962AB0A44}" srcOrd="0" destOrd="0" presId="urn:microsoft.com/office/officeart/2008/layout/VerticalCurvedList"/>
    <dgm:cxn modelId="{9980D0D5-408B-439D-884C-EF2138796611}" type="presParOf" srcId="{45C3D768-301A-4C47-91A8-2A4962AB0A44}" destId="{BEC672CB-E7F6-4541-8C99-AB69822908B9}" srcOrd="0" destOrd="0" presId="urn:microsoft.com/office/officeart/2008/layout/VerticalCurvedList"/>
    <dgm:cxn modelId="{7624BAB4-3C0A-4BFF-87BD-F433D0027DDA}" type="presParOf" srcId="{BEC672CB-E7F6-4541-8C99-AB69822908B9}" destId="{6F633360-79B2-41DF-9F3E-95F2F811BCEB}" srcOrd="0" destOrd="0" presId="urn:microsoft.com/office/officeart/2008/layout/VerticalCurvedList"/>
    <dgm:cxn modelId="{DBF8189D-8C09-45DA-99E3-5265262D27C2}" type="presParOf" srcId="{BEC672CB-E7F6-4541-8C99-AB69822908B9}" destId="{4FD527A3-8B5C-4AD0-9C21-F9EFFF97CA17}" srcOrd="1" destOrd="0" presId="urn:microsoft.com/office/officeart/2008/layout/VerticalCurvedList"/>
    <dgm:cxn modelId="{72F9B15F-0B40-4A04-BA92-8B601B7716C3}" type="presParOf" srcId="{BEC672CB-E7F6-4541-8C99-AB69822908B9}" destId="{B0D91922-A754-47AB-A9CE-9D7CD3E04B78}" srcOrd="2" destOrd="0" presId="urn:microsoft.com/office/officeart/2008/layout/VerticalCurvedList"/>
    <dgm:cxn modelId="{63B37AF8-7F2B-4382-8A4F-1A36D98C3B6B}" type="presParOf" srcId="{BEC672CB-E7F6-4541-8C99-AB69822908B9}" destId="{B3F2B540-1746-429D-AEF9-EFEAD2353DCD}" srcOrd="3" destOrd="0" presId="urn:microsoft.com/office/officeart/2008/layout/VerticalCurvedList"/>
    <dgm:cxn modelId="{3253FFBB-A40D-4EC7-9CCA-B2043C0C14AE}" type="presParOf" srcId="{45C3D768-301A-4C47-91A8-2A4962AB0A44}" destId="{B9199D3E-3011-4852-8914-462EAA7CD61A}" srcOrd="1" destOrd="0" presId="urn:microsoft.com/office/officeart/2008/layout/VerticalCurvedList"/>
    <dgm:cxn modelId="{37FD1771-A616-42CE-BD8D-CF12BF8A6095}" type="presParOf" srcId="{45C3D768-301A-4C47-91A8-2A4962AB0A44}" destId="{9298F778-4A8A-4ADA-A3CA-652CF2575621}" srcOrd="2" destOrd="0" presId="urn:microsoft.com/office/officeart/2008/layout/VerticalCurvedList"/>
    <dgm:cxn modelId="{5714DBAC-A4F8-4BC1-8378-1B3EA9A8D30B}" type="presParOf" srcId="{9298F778-4A8A-4ADA-A3CA-652CF2575621}" destId="{CCFAC268-2EAC-4260-B4C0-C82E0F487C36}" srcOrd="0" destOrd="0" presId="urn:microsoft.com/office/officeart/2008/layout/VerticalCurvedList"/>
    <dgm:cxn modelId="{C72D7CDE-9961-4EE6-A35B-52BFC4BDA417}" type="presParOf" srcId="{45C3D768-301A-4C47-91A8-2A4962AB0A44}" destId="{82533534-CEA0-485E-A531-B660552BE638}" srcOrd="3" destOrd="0" presId="urn:microsoft.com/office/officeart/2008/layout/VerticalCurvedList"/>
    <dgm:cxn modelId="{A347301C-09C7-4F01-9DB1-126CB7FC7212}" type="presParOf" srcId="{45C3D768-301A-4C47-91A8-2A4962AB0A44}" destId="{1B6D405F-76C5-482F-BFEB-AB89BCDCC6C4}" srcOrd="4" destOrd="0" presId="urn:microsoft.com/office/officeart/2008/layout/VerticalCurvedList"/>
    <dgm:cxn modelId="{8D76EA42-00A6-4D95-BE8E-D051CF76E6C0}" type="presParOf" srcId="{1B6D405F-76C5-482F-BFEB-AB89BCDCC6C4}" destId="{708D8400-E2C5-41C1-8A19-B18086D345AB}" srcOrd="0" destOrd="0" presId="urn:microsoft.com/office/officeart/2008/layout/VerticalCurvedList"/>
    <dgm:cxn modelId="{8F426DC3-4981-452B-98FC-78E2CCA40CCA}" type="presParOf" srcId="{45C3D768-301A-4C47-91A8-2A4962AB0A44}" destId="{9D666213-4A90-4E6B-A4DA-A45A5B8D0C71}" srcOrd="5" destOrd="0" presId="urn:microsoft.com/office/officeart/2008/layout/VerticalCurvedList"/>
    <dgm:cxn modelId="{E7E67B76-9157-4D75-936C-8121BA8BA89C}" type="presParOf" srcId="{45C3D768-301A-4C47-91A8-2A4962AB0A44}" destId="{BD0FEFAD-F6F6-4F81-9843-3A1102F45197}" srcOrd="6" destOrd="0" presId="urn:microsoft.com/office/officeart/2008/layout/VerticalCurvedList"/>
    <dgm:cxn modelId="{6D249E92-61B6-40C2-8F26-4D31D3176C98}" type="presParOf" srcId="{BD0FEFAD-F6F6-4F81-9843-3A1102F45197}" destId="{2A48B4F4-525C-4C40-8874-5DFD7C5712B6}" srcOrd="0" destOrd="0" presId="urn:microsoft.com/office/officeart/2008/layout/VerticalCurvedList"/>
    <dgm:cxn modelId="{104852DD-562E-4A41-A6C0-6A9D4734C164}" type="presParOf" srcId="{45C3D768-301A-4C47-91A8-2A4962AB0A44}" destId="{E9B5AF26-598D-41B7-92B5-9755B030FD30}" srcOrd="7" destOrd="0" presId="urn:microsoft.com/office/officeart/2008/layout/VerticalCurvedList"/>
    <dgm:cxn modelId="{ABA27C94-3754-46D5-A764-71BDC1332EDF}" type="presParOf" srcId="{45C3D768-301A-4C47-91A8-2A4962AB0A44}" destId="{3CF6D601-5726-4CC8-9687-45F6CB4AC5F5}" srcOrd="8" destOrd="0" presId="urn:microsoft.com/office/officeart/2008/layout/VerticalCurvedList"/>
    <dgm:cxn modelId="{2ABB1449-A3FF-4CF9-92AA-1CB2BF41E3F4}" type="presParOf" srcId="{3CF6D601-5726-4CC8-9687-45F6CB4AC5F5}" destId="{F74602B5-3F14-42F8-B24C-ACFB3BA3389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ED26A-6C13-492D-BF47-1952AAFA79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352AAFF8-D292-46D7-8BD6-B4A2F7404C5B}">
      <dgm:prSet phldrT="[Text]"/>
      <dgm:spPr/>
      <dgm:t>
        <a:bodyPr/>
        <a:lstStyle/>
        <a:p>
          <a:r>
            <a:rPr lang="de-DE" dirty="0" err="1">
              <a:latin typeface="Trebuchet MS" panose="020B0603020202020204" pitchFamily="34" charset="0"/>
            </a:rPr>
            <a:t>Strengths</a:t>
          </a:r>
          <a:r>
            <a:rPr lang="de-DE" dirty="0">
              <a:latin typeface="Trebuchet MS" panose="020B0603020202020204" pitchFamily="34" charset="0"/>
            </a:rPr>
            <a:t> </a:t>
          </a:r>
          <a:r>
            <a:rPr lang="de-DE" dirty="0" err="1">
              <a:latin typeface="Trebuchet MS" panose="020B0603020202020204" pitchFamily="34" charset="0"/>
            </a:rPr>
            <a:t>of</a:t>
          </a:r>
          <a:r>
            <a:rPr lang="de-DE" dirty="0">
              <a:latin typeface="Trebuchet MS" panose="020B0603020202020204" pitchFamily="34" charset="0"/>
            </a:rPr>
            <a:t> UAS</a:t>
          </a:r>
        </a:p>
      </dgm:t>
    </dgm:pt>
    <dgm:pt modelId="{F8FC4656-D569-4121-B472-867E23DE187F}" type="parTrans" cxnId="{996C3B98-B2DC-47F3-A132-F6E94EE86BDF}">
      <dgm:prSet/>
      <dgm:spPr/>
      <dgm:t>
        <a:bodyPr/>
        <a:lstStyle/>
        <a:p>
          <a:endParaRPr lang="de-DE"/>
        </a:p>
      </dgm:t>
    </dgm:pt>
    <dgm:pt modelId="{92AAFACA-9D0E-4F33-B039-7D51AB5B721D}" type="sibTrans" cxnId="{996C3B98-B2DC-47F3-A132-F6E94EE86BDF}">
      <dgm:prSet/>
      <dgm:spPr/>
      <dgm:t>
        <a:bodyPr/>
        <a:lstStyle/>
        <a:p>
          <a:endParaRPr lang="de-DE"/>
        </a:p>
      </dgm:t>
    </dgm:pt>
    <dgm:pt modelId="{9964C202-7102-459B-8A8D-ED8405D56238}">
      <dgm:prSet/>
      <dgm:spPr/>
      <dgm:t>
        <a:bodyPr/>
        <a:lstStyle/>
        <a:p>
          <a:r>
            <a:rPr lang="de-DE" dirty="0">
              <a:latin typeface="Trebuchet MS" panose="020B0603020202020204" pitchFamily="34" charset="0"/>
            </a:rPr>
            <a:t>Practice-</a:t>
          </a:r>
          <a:r>
            <a:rPr lang="de-DE" dirty="0" err="1">
              <a:latin typeface="Trebuchet MS" panose="020B0603020202020204" pitchFamily="34" charset="0"/>
            </a:rPr>
            <a:t>based</a:t>
          </a:r>
          <a:endParaRPr lang="de-DE" dirty="0">
            <a:latin typeface="Trebuchet MS" panose="020B0603020202020204" pitchFamily="34" charset="0"/>
          </a:endParaRPr>
        </a:p>
      </dgm:t>
    </dgm:pt>
    <dgm:pt modelId="{23978203-22F9-467D-B007-A5F536A21F63}" type="parTrans" cxnId="{396645AF-84D7-4B21-8C7D-9A7D265116F1}">
      <dgm:prSet/>
      <dgm:spPr/>
      <dgm:t>
        <a:bodyPr/>
        <a:lstStyle/>
        <a:p>
          <a:endParaRPr lang="de-DE"/>
        </a:p>
      </dgm:t>
    </dgm:pt>
    <dgm:pt modelId="{97ADC370-3429-4ADF-ADA4-5C9ACD24DB3D}" type="sibTrans" cxnId="{396645AF-84D7-4B21-8C7D-9A7D265116F1}">
      <dgm:prSet/>
      <dgm:spPr/>
      <dgm:t>
        <a:bodyPr/>
        <a:lstStyle/>
        <a:p>
          <a:endParaRPr lang="de-DE"/>
        </a:p>
      </dgm:t>
    </dgm:pt>
    <dgm:pt modelId="{C41EE25C-8B0A-4938-9EFD-3A22532A5FCE}">
      <dgm:prSet/>
      <dgm:spPr/>
      <dgm:t>
        <a:bodyPr/>
        <a:lstStyle/>
        <a:p>
          <a:r>
            <a:rPr lang="de-DE" dirty="0" err="1">
              <a:latin typeface="Trebuchet MS" panose="020B0603020202020204" pitchFamily="34" charset="0"/>
            </a:rPr>
            <a:t>Transdisciplinary</a:t>
          </a:r>
          <a:endParaRPr lang="de-DE" dirty="0">
            <a:latin typeface="Trebuchet MS" panose="020B0603020202020204" pitchFamily="34" charset="0"/>
          </a:endParaRPr>
        </a:p>
      </dgm:t>
    </dgm:pt>
    <dgm:pt modelId="{B8B8284C-032A-4716-B4F5-77175D890E55}" type="parTrans" cxnId="{476B6D4E-687D-4D58-A278-96644F6EFC5A}">
      <dgm:prSet/>
      <dgm:spPr/>
      <dgm:t>
        <a:bodyPr/>
        <a:lstStyle/>
        <a:p>
          <a:endParaRPr lang="de-DE"/>
        </a:p>
      </dgm:t>
    </dgm:pt>
    <dgm:pt modelId="{DCF7B8D7-BBD9-46EA-A9E5-F57D15CFAA52}" type="sibTrans" cxnId="{476B6D4E-687D-4D58-A278-96644F6EFC5A}">
      <dgm:prSet/>
      <dgm:spPr/>
      <dgm:t>
        <a:bodyPr/>
        <a:lstStyle/>
        <a:p>
          <a:endParaRPr lang="de-DE"/>
        </a:p>
      </dgm:t>
    </dgm:pt>
    <dgm:pt modelId="{378377EC-3DFA-4406-9474-4014D1633C17}">
      <dgm:prSet/>
      <dgm:spPr/>
      <dgm:t>
        <a:bodyPr/>
        <a:lstStyle/>
        <a:p>
          <a:r>
            <a:rPr lang="de-DE" dirty="0">
              <a:latin typeface="Trebuchet MS" panose="020B0603020202020204" pitchFamily="34" charset="0"/>
            </a:rPr>
            <a:t>Link </a:t>
          </a:r>
          <a:r>
            <a:rPr lang="de-DE" dirty="0" err="1">
              <a:latin typeface="Trebuchet MS" panose="020B0603020202020204" pitchFamily="34" charset="0"/>
            </a:rPr>
            <a:t>between</a:t>
          </a:r>
          <a:r>
            <a:rPr lang="de-DE" dirty="0">
              <a:latin typeface="Trebuchet MS" panose="020B0603020202020204" pitchFamily="34" charset="0"/>
            </a:rPr>
            <a:t> </a:t>
          </a:r>
          <a:r>
            <a:rPr lang="de-DE" dirty="0" err="1">
              <a:latin typeface="Trebuchet MS" panose="020B0603020202020204" pitchFamily="34" charset="0"/>
            </a:rPr>
            <a:t>basic</a:t>
          </a:r>
          <a:r>
            <a:rPr lang="de-DE" dirty="0">
              <a:latin typeface="Trebuchet MS" panose="020B0603020202020204" pitchFamily="34" charset="0"/>
            </a:rPr>
            <a:t> </a:t>
          </a:r>
          <a:r>
            <a:rPr lang="de-DE" dirty="0" err="1">
              <a:latin typeface="Trebuchet MS" panose="020B0603020202020204" pitchFamily="34" charset="0"/>
            </a:rPr>
            <a:t>research</a:t>
          </a:r>
          <a:r>
            <a:rPr lang="de-DE" dirty="0">
              <a:latin typeface="Trebuchet MS" panose="020B0603020202020204" pitchFamily="34" charset="0"/>
            </a:rPr>
            <a:t> &amp; </a:t>
          </a:r>
          <a:r>
            <a:rPr lang="de-DE" dirty="0" err="1">
              <a:latin typeface="Trebuchet MS" panose="020B0603020202020204" pitchFamily="34" charset="0"/>
            </a:rPr>
            <a:t>market</a:t>
          </a:r>
          <a:r>
            <a:rPr lang="de-DE" dirty="0">
              <a:latin typeface="Trebuchet MS" panose="020B0603020202020204" pitchFamily="34" charset="0"/>
            </a:rPr>
            <a:t> </a:t>
          </a:r>
          <a:r>
            <a:rPr lang="de-DE" dirty="0" err="1">
              <a:latin typeface="Trebuchet MS" panose="020B0603020202020204" pitchFamily="34" charset="0"/>
            </a:rPr>
            <a:t>application</a:t>
          </a:r>
          <a:endParaRPr lang="de-DE" dirty="0">
            <a:latin typeface="Trebuchet MS" panose="020B0603020202020204" pitchFamily="34" charset="0"/>
          </a:endParaRPr>
        </a:p>
      </dgm:t>
    </dgm:pt>
    <dgm:pt modelId="{2376D30A-F14A-447F-98B5-3F8EEE30008B}" type="parTrans" cxnId="{ECDB6144-50F1-4F32-9FC2-B31FA4054139}">
      <dgm:prSet/>
      <dgm:spPr/>
      <dgm:t>
        <a:bodyPr/>
        <a:lstStyle/>
        <a:p>
          <a:endParaRPr lang="de-DE"/>
        </a:p>
      </dgm:t>
    </dgm:pt>
    <dgm:pt modelId="{878DAB29-4772-450F-B24B-B762314545CD}" type="sibTrans" cxnId="{ECDB6144-50F1-4F32-9FC2-B31FA4054139}">
      <dgm:prSet/>
      <dgm:spPr/>
      <dgm:t>
        <a:bodyPr/>
        <a:lstStyle/>
        <a:p>
          <a:endParaRPr lang="de-DE"/>
        </a:p>
      </dgm:t>
    </dgm:pt>
    <dgm:pt modelId="{CCBE0877-FD04-4CB3-A235-AE03DCE80C39}">
      <dgm:prSet/>
      <dgm:spPr/>
      <dgm:t>
        <a:bodyPr/>
        <a:lstStyle/>
        <a:p>
          <a:r>
            <a:rPr lang="de-DE" dirty="0" err="1">
              <a:latin typeface="Trebuchet MS" panose="020B0603020202020204" pitchFamily="34" charset="0"/>
            </a:rPr>
            <a:t>Regionally</a:t>
          </a:r>
          <a:r>
            <a:rPr lang="de-DE" dirty="0">
              <a:latin typeface="Trebuchet MS" panose="020B0603020202020204" pitchFamily="34" charset="0"/>
            </a:rPr>
            <a:t> </a:t>
          </a:r>
          <a:r>
            <a:rPr lang="de-DE" dirty="0" err="1">
              <a:latin typeface="Trebuchet MS" panose="020B0603020202020204" pitchFamily="34" charset="0"/>
            </a:rPr>
            <a:t>embedded</a:t>
          </a:r>
          <a:endParaRPr lang="de-DE" dirty="0">
            <a:latin typeface="Trebuchet MS" panose="020B0603020202020204" pitchFamily="34" charset="0"/>
          </a:endParaRPr>
        </a:p>
      </dgm:t>
    </dgm:pt>
    <dgm:pt modelId="{FE33243D-0B15-41EF-B85D-B5477504BF54}" type="parTrans" cxnId="{53CD96CD-C88C-4791-894F-AEFE43DA01D9}">
      <dgm:prSet/>
      <dgm:spPr/>
      <dgm:t>
        <a:bodyPr/>
        <a:lstStyle/>
        <a:p>
          <a:endParaRPr lang="de-DE"/>
        </a:p>
      </dgm:t>
    </dgm:pt>
    <dgm:pt modelId="{45D7049C-2E9B-40D5-AC47-D1B461CCC37A}" type="sibTrans" cxnId="{53CD96CD-C88C-4791-894F-AEFE43DA01D9}">
      <dgm:prSet/>
      <dgm:spPr/>
      <dgm:t>
        <a:bodyPr/>
        <a:lstStyle/>
        <a:p>
          <a:endParaRPr lang="de-DE"/>
        </a:p>
      </dgm:t>
    </dgm:pt>
    <dgm:pt modelId="{0A5F203F-83A9-4DD2-85F1-6207DA01CC96}" type="pres">
      <dgm:prSet presAssocID="{267ED26A-6C13-492D-BF47-1952AAFA7958}" presName="linear" presStyleCnt="0">
        <dgm:presLayoutVars>
          <dgm:dir/>
          <dgm:animLvl val="lvl"/>
          <dgm:resizeHandles val="exact"/>
        </dgm:presLayoutVars>
      </dgm:prSet>
      <dgm:spPr/>
    </dgm:pt>
    <dgm:pt modelId="{B369D60D-20F2-478D-95C1-6BB6B0F979BE}" type="pres">
      <dgm:prSet presAssocID="{352AAFF8-D292-46D7-8BD6-B4A2F7404C5B}" presName="parentLin" presStyleCnt="0"/>
      <dgm:spPr/>
    </dgm:pt>
    <dgm:pt modelId="{D95CC8DF-C6C5-4581-AFE6-B06ABE9A02D4}" type="pres">
      <dgm:prSet presAssocID="{352AAFF8-D292-46D7-8BD6-B4A2F7404C5B}" presName="parentLeftMargin" presStyleLbl="node1" presStyleIdx="0" presStyleCnt="1"/>
      <dgm:spPr/>
    </dgm:pt>
    <dgm:pt modelId="{C82C1477-1F38-4739-B16E-E798CCDAB78C}" type="pres">
      <dgm:prSet presAssocID="{352AAFF8-D292-46D7-8BD6-B4A2F7404C5B}" presName="parentText" presStyleLbl="node1" presStyleIdx="0" presStyleCnt="1">
        <dgm:presLayoutVars>
          <dgm:chMax val="0"/>
          <dgm:bulletEnabled val="1"/>
        </dgm:presLayoutVars>
      </dgm:prSet>
      <dgm:spPr/>
    </dgm:pt>
    <dgm:pt modelId="{0C7C1E55-B87A-46A4-A76B-875446FFE295}" type="pres">
      <dgm:prSet presAssocID="{352AAFF8-D292-46D7-8BD6-B4A2F7404C5B}" presName="negativeSpace" presStyleCnt="0"/>
      <dgm:spPr/>
    </dgm:pt>
    <dgm:pt modelId="{176C7A3F-9F9A-46E8-9972-5BA321204A06}" type="pres">
      <dgm:prSet presAssocID="{352AAFF8-D292-46D7-8BD6-B4A2F7404C5B}" presName="childText" presStyleLbl="conFgAcc1" presStyleIdx="0" presStyleCnt="1">
        <dgm:presLayoutVars>
          <dgm:bulletEnabled val="1"/>
        </dgm:presLayoutVars>
      </dgm:prSet>
      <dgm:spPr/>
    </dgm:pt>
  </dgm:ptLst>
  <dgm:cxnLst>
    <dgm:cxn modelId="{09D6B511-692C-4E58-9E11-015675DA1EB6}" type="presOf" srcId="{9964C202-7102-459B-8A8D-ED8405D56238}" destId="{176C7A3F-9F9A-46E8-9972-5BA321204A06}" srcOrd="0" destOrd="0" presId="urn:microsoft.com/office/officeart/2005/8/layout/list1"/>
    <dgm:cxn modelId="{CE051A12-5258-4113-A782-9750E0E31038}" type="presOf" srcId="{267ED26A-6C13-492D-BF47-1952AAFA7958}" destId="{0A5F203F-83A9-4DD2-85F1-6207DA01CC96}" srcOrd="0" destOrd="0" presId="urn:microsoft.com/office/officeart/2005/8/layout/list1"/>
    <dgm:cxn modelId="{3CE49125-74FE-4AF5-BCAD-C1973F98AEBE}" type="presOf" srcId="{378377EC-3DFA-4406-9474-4014D1633C17}" destId="{176C7A3F-9F9A-46E8-9972-5BA321204A06}" srcOrd="0" destOrd="2" presId="urn:microsoft.com/office/officeart/2005/8/layout/list1"/>
    <dgm:cxn modelId="{5F366638-02DF-41C1-8812-31AFADBFE55A}" type="presOf" srcId="{352AAFF8-D292-46D7-8BD6-B4A2F7404C5B}" destId="{D95CC8DF-C6C5-4581-AFE6-B06ABE9A02D4}" srcOrd="0" destOrd="0" presId="urn:microsoft.com/office/officeart/2005/8/layout/list1"/>
    <dgm:cxn modelId="{ECDB6144-50F1-4F32-9FC2-B31FA4054139}" srcId="{352AAFF8-D292-46D7-8BD6-B4A2F7404C5B}" destId="{378377EC-3DFA-4406-9474-4014D1633C17}" srcOrd="2" destOrd="0" parTransId="{2376D30A-F14A-447F-98B5-3F8EEE30008B}" sibTransId="{878DAB29-4772-450F-B24B-B762314545CD}"/>
    <dgm:cxn modelId="{D2027A64-7771-42A8-904B-8D13AF4CCB77}" type="presOf" srcId="{CCBE0877-FD04-4CB3-A235-AE03DCE80C39}" destId="{176C7A3F-9F9A-46E8-9972-5BA321204A06}" srcOrd="0" destOrd="3" presId="urn:microsoft.com/office/officeart/2005/8/layout/list1"/>
    <dgm:cxn modelId="{476B6D4E-687D-4D58-A278-96644F6EFC5A}" srcId="{352AAFF8-D292-46D7-8BD6-B4A2F7404C5B}" destId="{C41EE25C-8B0A-4938-9EFD-3A22532A5FCE}" srcOrd="1" destOrd="0" parTransId="{B8B8284C-032A-4716-B4F5-77175D890E55}" sibTransId="{DCF7B8D7-BBD9-46EA-A9E5-F57D15CFAA52}"/>
    <dgm:cxn modelId="{FA77444F-6E9B-424F-9B80-85554033872D}" type="presOf" srcId="{352AAFF8-D292-46D7-8BD6-B4A2F7404C5B}" destId="{C82C1477-1F38-4739-B16E-E798CCDAB78C}" srcOrd="1" destOrd="0" presId="urn:microsoft.com/office/officeart/2005/8/layout/list1"/>
    <dgm:cxn modelId="{996C3B98-B2DC-47F3-A132-F6E94EE86BDF}" srcId="{267ED26A-6C13-492D-BF47-1952AAFA7958}" destId="{352AAFF8-D292-46D7-8BD6-B4A2F7404C5B}" srcOrd="0" destOrd="0" parTransId="{F8FC4656-D569-4121-B472-867E23DE187F}" sibTransId="{92AAFACA-9D0E-4F33-B039-7D51AB5B721D}"/>
    <dgm:cxn modelId="{2957BEAB-025D-41B0-BA56-F04FA53AB972}" type="presOf" srcId="{C41EE25C-8B0A-4938-9EFD-3A22532A5FCE}" destId="{176C7A3F-9F9A-46E8-9972-5BA321204A06}" srcOrd="0" destOrd="1" presId="urn:microsoft.com/office/officeart/2005/8/layout/list1"/>
    <dgm:cxn modelId="{396645AF-84D7-4B21-8C7D-9A7D265116F1}" srcId="{352AAFF8-D292-46D7-8BD6-B4A2F7404C5B}" destId="{9964C202-7102-459B-8A8D-ED8405D56238}" srcOrd="0" destOrd="0" parTransId="{23978203-22F9-467D-B007-A5F536A21F63}" sibTransId="{97ADC370-3429-4ADF-ADA4-5C9ACD24DB3D}"/>
    <dgm:cxn modelId="{53CD96CD-C88C-4791-894F-AEFE43DA01D9}" srcId="{352AAFF8-D292-46D7-8BD6-B4A2F7404C5B}" destId="{CCBE0877-FD04-4CB3-A235-AE03DCE80C39}" srcOrd="3" destOrd="0" parTransId="{FE33243D-0B15-41EF-B85D-B5477504BF54}" sibTransId="{45D7049C-2E9B-40D5-AC47-D1B461CCC37A}"/>
    <dgm:cxn modelId="{581FB196-13B9-4A11-80C3-25C1D01BDD70}" type="presParOf" srcId="{0A5F203F-83A9-4DD2-85F1-6207DA01CC96}" destId="{B369D60D-20F2-478D-95C1-6BB6B0F979BE}" srcOrd="0" destOrd="0" presId="urn:microsoft.com/office/officeart/2005/8/layout/list1"/>
    <dgm:cxn modelId="{8C85E1FD-6B69-418B-B72E-EF9859234387}" type="presParOf" srcId="{B369D60D-20F2-478D-95C1-6BB6B0F979BE}" destId="{D95CC8DF-C6C5-4581-AFE6-B06ABE9A02D4}" srcOrd="0" destOrd="0" presId="urn:microsoft.com/office/officeart/2005/8/layout/list1"/>
    <dgm:cxn modelId="{AB481480-0959-4DE5-8092-BCA0D74037A4}" type="presParOf" srcId="{B369D60D-20F2-478D-95C1-6BB6B0F979BE}" destId="{C82C1477-1F38-4739-B16E-E798CCDAB78C}" srcOrd="1" destOrd="0" presId="urn:microsoft.com/office/officeart/2005/8/layout/list1"/>
    <dgm:cxn modelId="{0667C936-6C33-4CC0-980A-A7CB00C34908}" type="presParOf" srcId="{0A5F203F-83A9-4DD2-85F1-6207DA01CC96}" destId="{0C7C1E55-B87A-46A4-A76B-875446FFE295}" srcOrd="1" destOrd="0" presId="urn:microsoft.com/office/officeart/2005/8/layout/list1"/>
    <dgm:cxn modelId="{67EC713C-1E25-4BF8-85ED-D5D592FC1CF0}" type="presParOf" srcId="{0A5F203F-83A9-4DD2-85F1-6207DA01CC96}" destId="{176C7A3F-9F9A-46E8-9972-5BA321204A0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ED26A-6C13-492D-BF47-1952AAFA79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352AAFF8-D292-46D7-8BD6-B4A2F7404C5B}">
      <dgm:prSet phldrT="[Text]" custT="1"/>
      <dgm:spPr/>
      <dgm:t>
        <a:bodyPr/>
        <a:lstStyle/>
        <a:p>
          <a:r>
            <a:rPr lang="de-DE" sz="3700" dirty="0" err="1">
              <a:latin typeface="Trebuchet MS" panose="020B0603020202020204" pitchFamily="34" charset="0"/>
            </a:rPr>
            <a:t>Challenges</a:t>
          </a:r>
          <a:r>
            <a:rPr lang="de-DE" sz="3700" dirty="0">
              <a:latin typeface="Trebuchet MS" panose="020B0603020202020204" pitchFamily="34" charset="0"/>
            </a:rPr>
            <a:t> &amp; </a:t>
          </a:r>
          <a:r>
            <a:rPr lang="de-DE" sz="3700" dirty="0" err="1">
              <a:latin typeface="Trebuchet MS" panose="020B0603020202020204" pitchFamily="34" charset="0"/>
            </a:rPr>
            <a:t>Opportunities</a:t>
          </a:r>
          <a:endParaRPr lang="de-DE" sz="3700" dirty="0">
            <a:latin typeface="Trebuchet MS" panose="020B0603020202020204" pitchFamily="34" charset="0"/>
          </a:endParaRPr>
        </a:p>
      </dgm:t>
    </dgm:pt>
    <dgm:pt modelId="{F8FC4656-D569-4121-B472-867E23DE187F}" type="parTrans" cxnId="{996C3B98-B2DC-47F3-A132-F6E94EE86BDF}">
      <dgm:prSet/>
      <dgm:spPr/>
      <dgm:t>
        <a:bodyPr/>
        <a:lstStyle/>
        <a:p>
          <a:endParaRPr lang="de-DE"/>
        </a:p>
      </dgm:t>
    </dgm:pt>
    <dgm:pt modelId="{92AAFACA-9D0E-4F33-B039-7D51AB5B721D}" type="sibTrans" cxnId="{996C3B98-B2DC-47F3-A132-F6E94EE86BDF}">
      <dgm:prSet/>
      <dgm:spPr/>
      <dgm:t>
        <a:bodyPr/>
        <a:lstStyle/>
        <a:p>
          <a:endParaRPr lang="de-DE"/>
        </a:p>
      </dgm:t>
    </dgm:pt>
    <dgm:pt modelId="{9964C202-7102-459B-8A8D-ED8405D56238}">
      <dgm:prSet custT="1"/>
      <dgm:spPr/>
      <dgm:t>
        <a:bodyPr/>
        <a:lstStyle/>
        <a:p>
          <a:r>
            <a:rPr lang="de-DE" sz="3700" dirty="0">
              <a:latin typeface="Trebuchet MS" panose="020B0603020202020204" pitchFamily="34" charset="0"/>
            </a:rPr>
            <a:t>European </a:t>
          </a:r>
          <a:r>
            <a:rPr lang="de-DE" sz="3700" dirty="0" err="1">
              <a:latin typeface="Trebuchet MS" panose="020B0603020202020204" pitchFamily="34" charset="0"/>
            </a:rPr>
            <a:t>scale</a:t>
          </a:r>
          <a:endParaRPr lang="de-DE" sz="3700" dirty="0">
            <a:latin typeface="Trebuchet MS" panose="020B0603020202020204" pitchFamily="34" charset="0"/>
          </a:endParaRPr>
        </a:p>
      </dgm:t>
    </dgm:pt>
    <dgm:pt modelId="{23978203-22F9-467D-B007-A5F536A21F63}" type="parTrans" cxnId="{396645AF-84D7-4B21-8C7D-9A7D265116F1}">
      <dgm:prSet/>
      <dgm:spPr/>
      <dgm:t>
        <a:bodyPr/>
        <a:lstStyle/>
        <a:p>
          <a:endParaRPr lang="de-DE"/>
        </a:p>
      </dgm:t>
    </dgm:pt>
    <dgm:pt modelId="{97ADC370-3429-4ADF-ADA4-5C9ACD24DB3D}" type="sibTrans" cxnId="{396645AF-84D7-4B21-8C7D-9A7D265116F1}">
      <dgm:prSet/>
      <dgm:spPr/>
      <dgm:t>
        <a:bodyPr/>
        <a:lstStyle/>
        <a:p>
          <a:endParaRPr lang="de-DE"/>
        </a:p>
      </dgm:t>
    </dgm:pt>
    <dgm:pt modelId="{4976674B-0C3B-41F4-B8DE-D91D23BDC419}">
      <dgm:prSet custT="1"/>
      <dgm:spPr/>
      <dgm:t>
        <a:bodyPr/>
        <a:lstStyle/>
        <a:p>
          <a:r>
            <a:rPr lang="de-DE" sz="3700" dirty="0">
              <a:latin typeface="Trebuchet MS" panose="020B0603020202020204" pitchFamily="34" charset="0"/>
            </a:rPr>
            <a:t>Regional </a:t>
          </a:r>
          <a:r>
            <a:rPr lang="de-DE" sz="3700" dirty="0" err="1">
              <a:latin typeface="Trebuchet MS" panose="020B0603020202020204" pitchFamily="34" charset="0"/>
            </a:rPr>
            <a:t>scale</a:t>
          </a:r>
          <a:endParaRPr lang="de-DE" sz="3700" dirty="0">
            <a:latin typeface="Trebuchet MS" panose="020B0603020202020204" pitchFamily="34" charset="0"/>
          </a:endParaRPr>
        </a:p>
      </dgm:t>
    </dgm:pt>
    <dgm:pt modelId="{632449BB-AE73-48D7-BBF2-68C892D02AA2}" type="parTrans" cxnId="{1784DB29-1650-4958-92D9-33D395A27371}">
      <dgm:prSet/>
      <dgm:spPr/>
      <dgm:t>
        <a:bodyPr/>
        <a:lstStyle/>
        <a:p>
          <a:endParaRPr lang="de-DE"/>
        </a:p>
      </dgm:t>
    </dgm:pt>
    <dgm:pt modelId="{8740504C-B297-45F1-BDC8-1F21A4B8FFA5}" type="sibTrans" cxnId="{1784DB29-1650-4958-92D9-33D395A27371}">
      <dgm:prSet/>
      <dgm:spPr/>
      <dgm:t>
        <a:bodyPr/>
        <a:lstStyle/>
        <a:p>
          <a:endParaRPr lang="de-DE"/>
        </a:p>
      </dgm:t>
    </dgm:pt>
    <dgm:pt modelId="{0A5F203F-83A9-4DD2-85F1-6207DA01CC96}" type="pres">
      <dgm:prSet presAssocID="{267ED26A-6C13-492D-BF47-1952AAFA7958}" presName="linear" presStyleCnt="0">
        <dgm:presLayoutVars>
          <dgm:dir/>
          <dgm:animLvl val="lvl"/>
          <dgm:resizeHandles val="exact"/>
        </dgm:presLayoutVars>
      </dgm:prSet>
      <dgm:spPr/>
    </dgm:pt>
    <dgm:pt modelId="{B369D60D-20F2-478D-95C1-6BB6B0F979BE}" type="pres">
      <dgm:prSet presAssocID="{352AAFF8-D292-46D7-8BD6-B4A2F7404C5B}" presName="parentLin" presStyleCnt="0"/>
      <dgm:spPr/>
    </dgm:pt>
    <dgm:pt modelId="{D95CC8DF-C6C5-4581-AFE6-B06ABE9A02D4}" type="pres">
      <dgm:prSet presAssocID="{352AAFF8-D292-46D7-8BD6-B4A2F7404C5B}" presName="parentLeftMargin" presStyleLbl="node1" presStyleIdx="0" presStyleCnt="1"/>
      <dgm:spPr/>
    </dgm:pt>
    <dgm:pt modelId="{C82C1477-1F38-4739-B16E-E798CCDAB78C}" type="pres">
      <dgm:prSet presAssocID="{352AAFF8-D292-46D7-8BD6-B4A2F7404C5B}" presName="parentText" presStyleLbl="node1" presStyleIdx="0" presStyleCnt="1">
        <dgm:presLayoutVars>
          <dgm:chMax val="0"/>
          <dgm:bulletEnabled val="1"/>
        </dgm:presLayoutVars>
      </dgm:prSet>
      <dgm:spPr/>
    </dgm:pt>
    <dgm:pt modelId="{0C7C1E55-B87A-46A4-A76B-875446FFE295}" type="pres">
      <dgm:prSet presAssocID="{352AAFF8-D292-46D7-8BD6-B4A2F7404C5B}" presName="negativeSpace" presStyleCnt="0"/>
      <dgm:spPr/>
    </dgm:pt>
    <dgm:pt modelId="{176C7A3F-9F9A-46E8-9972-5BA321204A06}" type="pres">
      <dgm:prSet presAssocID="{352AAFF8-D292-46D7-8BD6-B4A2F7404C5B}" presName="childText" presStyleLbl="conFgAcc1" presStyleIdx="0" presStyleCnt="1">
        <dgm:presLayoutVars>
          <dgm:bulletEnabled val="1"/>
        </dgm:presLayoutVars>
      </dgm:prSet>
      <dgm:spPr/>
    </dgm:pt>
  </dgm:ptLst>
  <dgm:cxnLst>
    <dgm:cxn modelId="{09D6B511-692C-4E58-9E11-015675DA1EB6}" type="presOf" srcId="{9964C202-7102-459B-8A8D-ED8405D56238}" destId="{176C7A3F-9F9A-46E8-9972-5BA321204A06}" srcOrd="0" destOrd="0" presId="urn:microsoft.com/office/officeart/2005/8/layout/list1"/>
    <dgm:cxn modelId="{CE051A12-5258-4113-A782-9750E0E31038}" type="presOf" srcId="{267ED26A-6C13-492D-BF47-1952AAFA7958}" destId="{0A5F203F-83A9-4DD2-85F1-6207DA01CC96}" srcOrd="0" destOrd="0" presId="urn:microsoft.com/office/officeart/2005/8/layout/list1"/>
    <dgm:cxn modelId="{1784DB29-1650-4958-92D9-33D395A27371}" srcId="{352AAFF8-D292-46D7-8BD6-B4A2F7404C5B}" destId="{4976674B-0C3B-41F4-B8DE-D91D23BDC419}" srcOrd="1" destOrd="0" parTransId="{632449BB-AE73-48D7-BBF2-68C892D02AA2}" sibTransId="{8740504C-B297-45F1-BDC8-1F21A4B8FFA5}"/>
    <dgm:cxn modelId="{4578E62E-B1DA-4A35-9DE0-07AA8274C60B}" type="presOf" srcId="{4976674B-0C3B-41F4-B8DE-D91D23BDC419}" destId="{176C7A3F-9F9A-46E8-9972-5BA321204A06}" srcOrd="0" destOrd="1" presId="urn:microsoft.com/office/officeart/2005/8/layout/list1"/>
    <dgm:cxn modelId="{5F366638-02DF-41C1-8812-31AFADBFE55A}" type="presOf" srcId="{352AAFF8-D292-46D7-8BD6-B4A2F7404C5B}" destId="{D95CC8DF-C6C5-4581-AFE6-B06ABE9A02D4}" srcOrd="0" destOrd="0" presId="urn:microsoft.com/office/officeart/2005/8/layout/list1"/>
    <dgm:cxn modelId="{FA77444F-6E9B-424F-9B80-85554033872D}" type="presOf" srcId="{352AAFF8-D292-46D7-8BD6-B4A2F7404C5B}" destId="{C82C1477-1F38-4739-B16E-E798CCDAB78C}" srcOrd="1" destOrd="0" presId="urn:microsoft.com/office/officeart/2005/8/layout/list1"/>
    <dgm:cxn modelId="{996C3B98-B2DC-47F3-A132-F6E94EE86BDF}" srcId="{267ED26A-6C13-492D-BF47-1952AAFA7958}" destId="{352AAFF8-D292-46D7-8BD6-B4A2F7404C5B}" srcOrd="0" destOrd="0" parTransId="{F8FC4656-D569-4121-B472-867E23DE187F}" sibTransId="{92AAFACA-9D0E-4F33-B039-7D51AB5B721D}"/>
    <dgm:cxn modelId="{396645AF-84D7-4B21-8C7D-9A7D265116F1}" srcId="{352AAFF8-D292-46D7-8BD6-B4A2F7404C5B}" destId="{9964C202-7102-459B-8A8D-ED8405D56238}" srcOrd="0" destOrd="0" parTransId="{23978203-22F9-467D-B007-A5F536A21F63}" sibTransId="{97ADC370-3429-4ADF-ADA4-5C9ACD24DB3D}"/>
    <dgm:cxn modelId="{581FB196-13B9-4A11-80C3-25C1D01BDD70}" type="presParOf" srcId="{0A5F203F-83A9-4DD2-85F1-6207DA01CC96}" destId="{B369D60D-20F2-478D-95C1-6BB6B0F979BE}" srcOrd="0" destOrd="0" presId="urn:microsoft.com/office/officeart/2005/8/layout/list1"/>
    <dgm:cxn modelId="{8C85E1FD-6B69-418B-B72E-EF9859234387}" type="presParOf" srcId="{B369D60D-20F2-478D-95C1-6BB6B0F979BE}" destId="{D95CC8DF-C6C5-4581-AFE6-B06ABE9A02D4}" srcOrd="0" destOrd="0" presId="urn:microsoft.com/office/officeart/2005/8/layout/list1"/>
    <dgm:cxn modelId="{AB481480-0959-4DE5-8092-BCA0D74037A4}" type="presParOf" srcId="{B369D60D-20F2-478D-95C1-6BB6B0F979BE}" destId="{C82C1477-1F38-4739-B16E-E798CCDAB78C}" srcOrd="1" destOrd="0" presId="urn:microsoft.com/office/officeart/2005/8/layout/list1"/>
    <dgm:cxn modelId="{0667C936-6C33-4CC0-980A-A7CB00C34908}" type="presParOf" srcId="{0A5F203F-83A9-4DD2-85F1-6207DA01CC96}" destId="{0C7C1E55-B87A-46A4-A76B-875446FFE295}" srcOrd="1" destOrd="0" presId="urn:microsoft.com/office/officeart/2005/8/layout/list1"/>
    <dgm:cxn modelId="{67EC713C-1E25-4BF8-85ED-D5D592FC1CF0}" type="presParOf" srcId="{0A5F203F-83A9-4DD2-85F1-6207DA01CC96}" destId="{176C7A3F-9F9A-46E8-9972-5BA321204A0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7ED26A-6C13-492D-BF47-1952AAFA79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352AAFF8-D292-46D7-8BD6-B4A2F7404C5B}">
      <dgm:prSet phldrT="[Text]" custT="1"/>
      <dgm:spPr/>
      <dgm:t>
        <a:bodyPr/>
        <a:lstStyle/>
        <a:p>
          <a:r>
            <a:rPr lang="de-DE" sz="3200" dirty="0" err="1">
              <a:latin typeface="Trebuchet MS" panose="020B0603020202020204" pitchFamily="34" charset="0"/>
            </a:rPr>
            <a:t>What</a:t>
          </a:r>
          <a:r>
            <a:rPr lang="de-DE" sz="3200" dirty="0">
              <a:latin typeface="Trebuchet MS" panose="020B0603020202020204" pitchFamily="34" charset="0"/>
            </a:rPr>
            <a:t> </a:t>
          </a:r>
          <a:r>
            <a:rPr lang="de-DE" sz="3200" dirty="0" err="1">
              <a:latin typeface="Trebuchet MS" panose="020B0603020202020204" pitchFamily="34" charset="0"/>
            </a:rPr>
            <a:t>can</a:t>
          </a:r>
          <a:r>
            <a:rPr lang="de-DE" sz="3200" dirty="0">
              <a:latin typeface="Trebuchet MS" panose="020B0603020202020204" pitchFamily="34" charset="0"/>
            </a:rPr>
            <a:t> </a:t>
          </a:r>
          <a:r>
            <a:rPr lang="de-DE" sz="3200" dirty="0" err="1">
              <a:latin typeface="Trebuchet MS" panose="020B0603020202020204" pitchFamily="34" charset="0"/>
            </a:rPr>
            <a:t>you</a:t>
          </a:r>
          <a:r>
            <a:rPr lang="de-DE" sz="3200" dirty="0">
              <a:latin typeface="Trebuchet MS" panose="020B0603020202020204" pitchFamily="34" charset="0"/>
            </a:rPr>
            <a:t> do </a:t>
          </a:r>
          <a:r>
            <a:rPr lang="de-DE" sz="3200" dirty="0" err="1">
              <a:latin typeface="Trebuchet MS" panose="020B0603020202020204" pitchFamily="34" charset="0"/>
            </a:rPr>
            <a:t>for</a:t>
          </a:r>
          <a:r>
            <a:rPr lang="de-DE" sz="3200" dirty="0">
              <a:latin typeface="Trebuchet MS" panose="020B0603020202020204" pitchFamily="34" charset="0"/>
            </a:rPr>
            <a:t> UAS?</a:t>
          </a:r>
        </a:p>
        <a:p>
          <a:r>
            <a:rPr lang="de-DE" sz="3200" dirty="0" err="1">
              <a:latin typeface="Trebuchet MS" panose="020B0603020202020204" pitchFamily="34" charset="0"/>
            </a:rPr>
            <a:t>Recommendations</a:t>
          </a:r>
          <a:endParaRPr lang="de-DE" sz="3200" dirty="0">
            <a:latin typeface="Trebuchet MS" panose="020B0603020202020204" pitchFamily="34" charset="0"/>
          </a:endParaRPr>
        </a:p>
      </dgm:t>
    </dgm:pt>
    <dgm:pt modelId="{F8FC4656-D569-4121-B472-867E23DE187F}" type="parTrans" cxnId="{996C3B98-B2DC-47F3-A132-F6E94EE86BDF}">
      <dgm:prSet/>
      <dgm:spPr/>
      <dgm:t>
        <a:bodyPr/>
        <a:lstStyle/>
        <a:p>
          <a:endParaRPr lang="de-DE"/>
        </a:p>
      </dgm:t>
    </dgm:pt>
    <dgm:pt modelId="{92AAFACA-9D0E-4F33-B039-7D51AB5B721D}" type="sibTrans" cxnId="{996C3B98-B2DC-47F3-A132-F6E94EE86BDF}">
      <dgm:prSet/>
      <dgm:spPr/>
      <dgm:t>
        <a:bodyPr/>
        <a:lstStyle/>
        <a:p>
          <a:endParaRPr lang="de-DE"/>
        </a:p>
      </dgm:t>
    </dgm:pt>
    <dgm:pt modelId="{9964C202-7102-459B-8A8D-ED8405D56238}">
      <dgm:prSet custT="1"/>
      <dgm:spPr/>
      <dgm:t>
        <a:bodyPr/>
        <a:lstStyle/>
        <a:p>
          <a:r>
            <a:rPr lang="de-DE" sz="3200" dirty="0">
              <a:latin typeface="Trebuchet MS" panose="020B0603020202020204" pitchFamily="34" charset="0"/>
            </a:rPr>
            <a:t>Shorter time-frame </a:t>
          </a:r>
          <a:r>
            <a:rPr lang="de-DE" sz="3200" dirty="0" err="1">
              <a:latin typeface="Trebuchet MS" panose="020B0603020202020204" pitchFamily="34" charset="0"/>
            </a:rPr>
            <a:t>support</a:t>
          </a:r>
          <a:r>
            <a:rPr lang="de-DE" sz="3200" dirty="0">
              <a:latin typeface="Trebuchet MS" panose="020B0603020202020204" pitchFamily="34" charset="0"/>
            </a:rPr>
            <a:t> </a:t>
          </a:r>
          <a:r>
            <a:rPr lang="de-DE" sz="3200" dirty="0" err="1">
              <a:latin typeface="Trebuchet MS" panose="020B0603020202020204" pitchFamily="34" charset="0"/>
            </a:rPr>
            <a:t>instruments</a:t>
          </a:r>
          <a:endParaRPr lang="de-DE" sz="3200" dirty="0">
            <a:latin typeface="Trebuchet MS" panose="020B0603020202020204" pitchFamily="34" charset="0"/>
          </a:endParaRPr>
        </a:p>
      </dgm:t>
    </dgm:pt>
    <dgm:pt modelId="{23978203-22F9-467D-B007-A5F536A21F63}" type="parTrans" cxnId="{396645AF-84D7-4B21-8C7D-9A7D265116F1}">
      <dgm:prSet/>
      <dgm:spPr/>
      <dgm:t>
        <a:bodyPr/>
        <a:lstStyle/>
        <a:p>
          <a:endParaRPr lang="de-DE"/>
        </a:p>
      </dgm:t>
    </dgm:pt>
    <dgm:pt modelId="{97ADC370-3429-4ADF-ADA4-5C9ACD24DB3D}" type="sibTrans" cxnId="{396645AF-84D7-4B21-8C7D-9A7D265116F1}">
      <dgm:prSet/>
      <dgm:spPr/>
      <dgm:t>
        <a:bodyPr/>
        <a:lstStyle/>
        <a:p>
          <a:endParaRPr lang="de-DE"/>
        </a:p>
      </dgm:t>
    </dgm:pt>
    <dgm:pt modelId="{4976674B-0C3B-41F4-B8DE-D91D23BDC419}">
      <dgm:prSet custT="1"/>
      <dgm:spPr/>
      <dgm:t>
        <a:bodyPr/>
        <a:lstStyle/>
        <a:p>
          <a:r>
            <a:rPr lang="de-DE" sz="3200" dirty="0" err="1">
              <a:latin typeface="Trebuchet MS" panose="020B0603020202020204" pitchFamily="34" charset="0"/>
            </a:rPr>
            <a:t>Deeper</a:t>
          </a:r>
          <a:r>
            <a:rPr lang="de-DE" sz="3200" dirty="0">
              <a:latin typeface="Trebuchet MS" panose="020B0603020202020204" pitchFamily="34" charset="0"/>
            </a:rPr>
            <a:t> links </a:t>
          </a:r>
          <a:r>
            <a:rPr lang="de-DE" sz="3200" dirty="0" err="1">
              <a:latin typeface="Trebuchet MS" panose="020B0603020202020204" pitchFamily="34" charset="0"/>
            </a:rPr>
            <a:t>between</a:t>
          </a:r>
          <a:r>
            <a:rPr lang="de-DE" sz="3200" dirty="0">
              <a:latin typeface="Trebuchet MS" panose="020B0603020202020204" pitchFamily="34" charset="0"/>
            </a:rPr>
            <a:t> ERASMUS+, COSME &amp; EIT</a:t>
          </a:r>
        </a:p>
      </dgm:t>
    </dgm:pt>
    <dgm:pt modelId="{632449BB-AE73-48D7-BBF2-68C892D02AA2}" type="parTrans" cxnId="{1784DB29-1650-4958-92D9-33D395A27371}">
      <dgm:prSet/>
      <dgm:spPr/>
      <dgm:t>
        <a:bodyPr/>
        <a:lstStyle/>
        <a:p>
          <a:endParaRPr lang="de-DE"/>
        </a:p>
      </dgm:t>
    </dgm:pt>
    <dgm:pt modelId="{8740504C-B297-45F1-BDC8-1F21A4B8FFA5}" type="sibTrans" cxnId="{1784DB29-1650-4958-92D9-33D395A27371}">
      <dgm:prSet/>
      <dgm:spPr/>
      <dgm:t>
        <a:bodyPr/>
        <a:lstStyle/>
        <a:p>
          <a:endParaRPr lang="de-DE"/>
        </a:p>
      </dgm:t>
    </dgm:pt>
    <dgm:pt modelId="{BE43AABC-612D-418D-B6B9-E0932118273D}">
      <dgm:prSet custT="1"/>
      <dgm:spPr/>
      <dgm:t>
        <a:bodyPr/>
        <a:lstStyle/>
        <a:p>
          <a:r>
            <a:rPr lang="de-DE" sz="3200" dirty="0">
              <a:latin typeface="Trebuchet MS" panose="020B0603020202020204" pitchFamily="34" charset="0"/>
            </a:rPr>
            <a:t>EIT KICs &amp; European Universities Initiative</a:t>
          </a:r>
        </a:p>
      </dgm:t>
    </dgm:pt>
    <dgm:pt modelId="{74ADA258-5E9D-42DB-AB9D-3797D5F3F882}" type="parTrans" cxnId="{9B2B3DF2-B020-4972-8131-16DADFB2B5D3}">
      <dgm:prSet/>
      <dgm:spPr/>
      <dgm:t>
        <a:bodyPr/>
        <a:lstStyle/>
        <a:p>
          <a:endParaRPr lang="de-DE"/>
        </a:p>
      </dgm:t>
    </dgm:pt>
    <dgm:pt modelId="{DAC889D5-7E7F-48F6-AFA4-308263F971B8}" type="sibTrans" cxnId="{9B2B3DF2-B020-4972-8131-16DADFB2B5D3}">
      <dgm:prSet/>
      <dgm:spPr/>
      <dgm:t>
        <a:bodyPr/>
        <a:lstStyle/>
        <a:p>
          <a:endParaRPr lang="de-DE"/>
        </a:p>
      </dgm:t>
    </dgm:pt>
    <dgm:pt modelId="{7372DCD6-8977-4A84-B0A2-456C4C4A3949}">
      <dgm:prSet custT="1"/>
      <dgm:spPr/>
      <dgm:t>
        <a:bodyPr/>
        <a:lstStyle/>
        <a:p>
          <a:r>
            <a:rPr lang="de-DE" sz="3200" dirty="0">
              <a:latin typeface="Trebuchet MS" panose="020B0603020202020204" pitchFamily="34" charset="0"/>
            </a:rPr>
            <a:t>European Innovation </a:t>
          </a:r>
          <a:r>
            <a:rPr lang="de-DE" sz="3200" dirty="0" err="1">
              <a:latin typeface="Trebuchet MS" panose="020B0603020202020204" pitchFamily="34" charset="0"/>
            </a:rPr>
            <a:t>Ecosystems</a:t>
          </a:r>
          <a:endParaRPr lang="de-DE" sz="3200" dirty="0">
            <a:latin typeface="Trebuchet MS" panose="020B0603020202020204" pitchFamily="34" charset="0"/>
          </a:endParaRPr>
        </a:p>
      </dgm:t>
    </dgm:pt>
    <dgm:pt modelId="{53D13C33-7B19-405A-9DCB-BE02B6FEA68B}" type="parTrans" cxnId="{5D66AD6B-58FF-4349-808E-32840A24E819}">
      <dgm:prSet/>
      <dgm:spPr/>
      <dgm:t>
        <a:bodyPr/>
        <a:lstStyle/>
        <a:p>
          <a:endParaRPr lang="de-DE"/>
        </a:p>
      </dgm:t>
    </dgm:pt>
    <dgm:pt modelId="{BB37C087-CDCF-442F-9128-115DE1CB2BBE}" type="sibTrans" cxnId="{5D66AD6B-58FF-4349-808E-32840A24E819}">
      <dgm:prSet/>
      <dgm:spPr/>
      <dgm:t>
        <a:bodyPr/>
        <a:lstStyle/>
        <a:p>
          <a:endParaRPr lang="de-DE"/>
        </a:p>
      </dgm:t>
    </dgm:pt>
    <dgm:pt modelId="{0A5F203F-83A9-4DD2-85F1-6207DA01CC96}" type="pres">
      <dgm:prSet presAssocID="{267ED26A-6C13-492D-BF47-1952AAFA7958}" presName="linear" presStyleCnt="0">
        <dgm:presLayoutVars>
          <dgm:dir/>
          <dgm:animLvl val="lvl"/>
          <dgm:resizeHandles val="exact"/>
        </dgm:presLayoutVars>
      </dgm:prSet>
      <dgm:spPr/>
    </dgm:pt>
    <dgm:pt modelId="{B369D60D-20F2-478D-95C1-6BB6B0F979BE}" type="pres">
      <dgm:prSet presAssocID="{352AAFF8-D292-46D7-8BD6-B4A2F7404C5B}" presName="parentLin" presStyleCnt="0"/>
      <dgm:spPr/>
    </dgm:pt>
    <dgm:pt modelId="{D95CC8DF-C6C5-4581-AFE6-B06ABE9A02D4}" type="pres">
      <dgm:prSet presAssocID="{352AAFF8-D292-46D7-8BD6-B4A2F7404C5B}" presName="parentLeftMargin" presStyleLbl="node1" presStyleIdx="0" presStyleCnt="1"/>
      <dgm:spPr/>
    </dgm:pt>
    <dgm:pt modelId="{C82C1477-1F38-4739-B16E-E798CCDAB78C}" type="pres">
      <dgm:prSet presAssocID="{352AAFF8-D292-46D7-8BD6-B4A2F7404C5B}" presName="parentText" presStyleLbl="node1" presStyleIdx="0" presStyleCnt="1" custScaleY="68939">
        <dgm:presLayoutVars>
          <dgm:chMax val="0"/>
          <dgm:bulletEnabled val="1"/>
        </dgm:presLayoutVars>
      </dgm:prSet>
      <dgm:spPr/>
    </dgm:pt>
    <dgm:pt modelId="{0C7C1E55-B87A-46A4-A76B-875446FFE295}" type="pres">
      <dgm:prSet presAssocID="{352AAFF8-D292-46D7-8BD6-B4A2F7404C5B}" presName="negativeSpace" presStyleCnt="0"/>
      <dgm:spPr/>
    </dgm:pt>
    <dgm:pt modelId="{176C7A3F-9F9A-46E8-9972-5BA321204A06}" type="pres">
      <dgm:prSet presAssocID="{352AAFF8-D292-46D7-8BD6-B4A2F7404C5B}" presName="childText" presStyleLbl="conFgAcc1" presStyleIdx="0" presStyleCnt="1">
        <dgm:presLayoutVars>
          <dgm:bulletEnabled val="1"/>
        </dgm:presLayoutVars>
      </dgm:prSet>
      <dgm:spPr/>
    </dgm:pt>
  </dgm:ptLst>
  <dgm:cxnLst>
    <dgm:cxn modelId="{09D6B511-692C-4E58-9E11-015675DA1EB6}" type="presOf" srcId="{9964C202-7102-459B-8A8D-ED8405D56238}" destId="{176C7A3F-9F9A-46E8-9972-5BA321204A06}" srcOrd="0" destOrd="0" presId="urn:microsoft.com/office/officeart/2005/8/layout/list1"/>
    <dgm:cxn modelId="{CE051A12-5258-4113-A782-9750E0E31038}" type="presOf" srcId="{267ED26A-6C13-492D-BF47-1952AAFA7958}" destId="{0A5F203F-83A9-4DD2-85F1-6207DA01CC96}" srcOrd="0" destOrd="0" presId="urn:microsoft.com/office/officeart/2005/8/layout/list1"/>
    <dgm:cxn modelId="{1784DB29-1650-4958-92D9-33D395A27371}" srcId="{352AAFF8-D292-46D7-8BD6-B4A2F7404C5B}" destId="{4976674B-0C3B-41F4-B8DE-D91D23BDC419}" srcOrd="1" destOrd="0" parTransId="{632449BB-AE73-48D7-BBF2-68C892D02AA2}" sibTransId="{8740504C-B297-45F1-BDC8-1F21A4B8FFA5}"/>
    <dgm:cxn modelId="{4578E62E-B1DA-4A35-9DE0-07AA8274C60B}" type="presOf" srcId="{4976674B-0C3B-41F4-B8DE-D91D23BDC419}" destId="{176C7A3F-9F9A-46E8-9972-5BA321204A06}" srcOrd="0" destOrd="1" presId="urn:microsoft.com/office/officeart/2005/8/layout/list1"/>
    <dgm:cxn modelId="{5F366638-02DF-41C1-8812-31AFADBFE55A}" type="presOf" srcId="{352AAFF8-D292-46D7-8BD6-B4A2F7404C5B}" destId="{D95CC8DF-C6C5-4581-AFE6-B06ABE9A02D4}" srcOrd="0" destOrd="0" presId="urn:microsoft.com/office/officeart/2005/8/layout/list1"/>
    <dgm:cxn modelId="{5D66AD6B-58FF-4349-808E-32840A24E819}" srcId="{352AAFF8-D292-46D7-8BD6-B4A2F7404C5B}" destId="{7372DCD6-8977-4A84-B0A2-456C4C4A3949}" srcOrd="3" destOrd="0" parTransId="{53D13C33-7B19-405A-9DCB-BE02B6FEA68B}" sibTransId="{BB37C087-CDCF-442F-9128-115DE1CB2BBE}"/>
    <dgm:cxn modelId="{FA77444F-6E9B-424F-9B80-85554033872D}" type="presOf" srcId="{352AAFF8-D292-46D7-8BD6-B4A2F7404C5B}" destId="{C82C1477-1F38-4739-B16E-E798CCDAB78C}" srcOrd="1" destOrd="0" presId="urn:microsoft.com/office/officeart/2005/8/layout/list1"/>
    <dgm:cxn modelId="{A9342E73-B3BB-4B6F-BAEA-3242984FCE07}" type="presOf" srcId="{7372DCD6-8977-4A84-B0A2-456C4C4A3949}" destId="{176C7A3F-9F9A-46E8-9972-5BA321204A06}" srcOrd="0" destOrd="3" presId="urn:microsoft.com/office/officeart/2005/8/layout/list1"/>
    <dgm:cxn modelId="{996C3B98-B2DC-47F3-A132-F6E94EE86BDF}" srcId="{267ED26A-6C13-492D-BF47-1952AAFA7958}" destId="{352AAFF8-D292-46D7-8BD6-B4A2F7404C5B}" srcOrd="0" destOrd="0" parTransId="{F8FC4656-D569-4121-B472-867E23DE187F}" sibTransId="{92AAFACA-9D0E-4F33-B039-7D51AB5B721D}"/>
    <dgm:cxn modelId="{396645AF-84D7-4B21-8C7D-9A7D265116F1}" srcId="{352AAFF8-D292-46D7-8BD6-B4A2F7404C5B}" destId="{9964C202-7102-459B-8A8D-ED8405D56238}" srcOrd="0" destOrd="0" parTransId="{23978203-22F9-467D-B007-A5F536A21F63}" sibTransId="{97ADC370-3429-4ADF-ADA4-5C9ACD24DB3D}"/>
    <dgm:cxn modelId="{CA9273AF-90B0-4B36-B326-1D16714E01EE}" type="presOf" srcId="{BE43AABC-612D-418D-B6B9-E0932118273D}" destId="{176C7A3F-9F9A-46E8-9972-5BA321204A06}" srcOrd="0" destOrd="2" presId="urn:microsoft.com/office/officeart/2005/8/layout/list1"/>
    <dgm:cxn modelId="{9B2B3DF2-B020-4972-8131-16DADFB2B5D3}" srcId="{352AAFF8-D292-46D7-8BD6-B4A2F7404C5B}" destId="{BE43AABC-612D-418D-B6B9-E0932118273D}" srcOrd="2" destOrd="0" parTransId="{74ADA258-5E9D-42DB-AB9D-3797D5F3F882}" sibTransId="{DAC889D5-7E7F-48F6-AFA4-308263F971B8}"/>
    <dgm:cxn modelId="{581FB196-13B9-4A11-80C3-25C1D01BDD70}" type="presParOf" srcId="{0A5F203F-83A9-4DD2-85F1-6207DA01CC96}" destId="{B369D60D-20F2-478D-95C1-6BB6B0F979BE}" srcOrd="0" destOrd="0" presId="urn:microsoft.com/office/officeart/2005/8/layout/list1"/>
    <dgm:cxn modelId="{8C85E1FD-6B69-418B-B72E-EF9859234387}" type="presParOf" srcId="{B369D60D-20F2-478D-95C1-6BB6B0F979BE}" destId="{D95CC8DF-C6C5-4581-AFE6-B06ABE9A02D4}" srcOrd="0" destOrd="0" presId="urn:microsoft.com/office/officeart/2005/8/layout/list1"/>
    <dgm:cxn modelId="{AB481480-0959-4DE5-8092-BCA0D74037A4}" type="presParOf" srcId="{B369D60D-20F2-478D-95C1-6BB6B0F979BE}" destId="{C82C1477-1F38-4739-B16E-E798CCDAB78C}" srcOrd="1" destOrd="0" presId="urn:microsoft.com/office/officeart/2005/8/layout/list1"/>
    <dgm:cxn modelId="{0667C936-6C33-4CC0-980A-A7CB00C34908}" type="presParOf" srcId="{0A5F203F-83A9-4DD2-85F1-6207DA01CC96}" destId="{0C7C1E55-B87A-46A4-A76B-875446FFE295}" srcOrd="1" destOrd="0" presId="urn:microsoft.com/office/officeart/2005/8/layout/list1"/>
    <dgm:cxn modelId="{67EC713C-1E25-4BF8-85ED-D5D592FC1CF0}" type="presParOf" srcId="{0A5F203F-83A9-4DD2-85F1-6207DA01CC96}" destId="{176C7A3F-9F9A-46E8-9972-5BA321204A0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527A3-8B5C-4AD0-9C21-F9EFFF97CA17}">
      <dsp:nvSpPr>
        <dsp:cNvPr id="0" name=""/>
        <dsp:cNvSpPr/>
      </dsp:nvSpPr>
      <dsp:spPr>
        <a:xfrm>
          <a:off x="5712787" y="-775094"/>
          <a:ext cx="6234135" cy="6234135"/>
        </a:xfrm>
        <a:prstGeom prst="blockArc">
          <a:avLst>
            <a:gd name="adj1" fmla="val 8100000"/>
            <a:gd name="adj2" fmla="val 13500000"/>
            <a:gd name="adj3" fmla="val 346"/>
          </a:avLst>
        </a:prstGeom>
        <a:noFill/>
        <a:ln w="12700" cap="flat" cmpd="sng" algn="ctr">
          <a:solidFill>
            <a:srgbClr val="FCDA00"/>
          </a:solidFill>
          <a:prstDash val="solid"/>
          <a:miter lim="800000"/>
        </a:ln>
        <a:effectLst/>
      </dsp:spPr>
      <dsp:style>
        <a:lnRef idx="2">
          <a:scrgbClr r="0" g="0" b="0"/>
        </a:lnRef>
        <a:fillRef idx="0">
          <a:scrgbClr r="0" g="0" b="0"/>
        </a:fillRef>
        <a:effectRef idx="0">
          <a:scrgbClr r="0" g="0" b="0"/>
        </a:effectRef>
        <a:fontRef idx="minor"/>
      </dsp:style>
    </dsp:sp>
    <dsp:sp modelId="{B9199D3E-3011-4852-8914-462EAA7CD61A}">
      <dsp:nvSpPr>
        <dsp:cNvPr id="0" name=""/>
        <dsp:cNvSpPr/>
      </dsp:nvSpPr>
      <dsp:spPr>
        <a:xfrm>
          <a:off x="64133" y="355989"/>
          <a:ext cx="6124564" cy="712349"/>
        </a:xfrm>
        <a:prstGeom prst="rect">
          <a:avLst/>
        </a:prstGeom>
        <a:solidFill>
          <a:srgbClr val="BDD7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565428" bIns="91440" numCol="1" spcCol="1270" anchor="ctr" anchorCtr="0">
          <a:noAutofit/>
        </a:bodyPr>
        <a:lstStyle/>
        <a:p>
          <a:pPr marL="0" lvl="0" indent="0" algn="ctr" defTabSz="1600200">
            <a:lnSpc>
              <a:spcPct val="90000"/>
            </a:lnSpc>
            <a:spcBef>
              <a:spcPct val="0"/>
            </a:spcBef>
            <a:spcAft>
              <a:spcPct val="35000"/>
            </a:spcAft>
            <a:buNone/>
          </a:pPr>
          <a:r>
            <a:rPr lang="de-DE" sz="3600" kern="1200" dirty="0">
              <a:solidFill>
                <a:srgbClr val="002060"/>
              </a:solidFill>
              <a:latin typeface="Trebuchet MS" panose="020B0603020202020204" pitchFamily="34" charset="0"/>
            </a:rPr>
            <a:t>Over 2.000.000 </a:t>
          </a:r>
          <a:r>
            <a:rPr lang="de-DE" sz="3600" kern="1200" dirty="0" err="1">
              <a:solidFill>
                <a:srgbClr val="002060"/>
              </a:solidFill>
              <a:latin typeface="Trebuchet MS" panose="020B0603020202020204" pitchFamily="34" charset="0"/>
            </a:rPr>
            <a:t>students</a:t>
          </a:r>
          <a:r>
            <a:rPr lang="de-DE" sz="3600" kern="1200" dirty="0">
              <a:solidFill>
                <a:srgbClr val="002060"/>
              </a:solidFill>
              <a:latin typeface="Trebuchet MS" panose="020B0603020202020204" pitchFamily="34" charset="0"/>
            </a:rPr>
            <a:t> </a:t>
          </a:r>
        </a:p>
      </dsp:txBody>
      <dsp:txXfrm>
        <a:off x="64133" y="355989"/>
        <a:ext cx="6124564" cy="712349"/>
      </dsp:txXfrm>
    </dsp:sp>
    <dsp:sp modelId="{CCFAC268-2EAC-4260-B4C0-C82E0F487C36}">
      <dsp:nvSpPr>
        <dsp:cNvPr id="0" name=""/>
        <dsp:cNvSpPr/>
      </dsp:nvSpPr>
      <dsp:spPr>
        <a:xfrm>
          <a:off x="5743479" y="266945"/>
          <a:ext cx="890437" cy="890437"/>
        </a:xfrm>
        <a:prstGeom prst="ellipse">
          <a:avLst/>
        </a:prstGeom>
        <a:solidFill>
          <a:schemeClr val="lt1">
            <a:hueOff val="0"/>
            <a:satOff val="0"/>
            <a:lumOff val="0"/>
            <a:alphaOff val="0"/>
          </a:schemeClr>
        </a:solidFill>
        <a:ln w="12700" cap="flat" cmpd="sng" algn="ctr">
          <a:solidFill>
            <a:srgbClr val="FCDA00"/>
          </a:solidFill>
          <a:prstDash val="solid"/>
          <a:miter lim="800000"/>
        </a:ln>
        <a:effectLst/>
      </dsp:spPr>
      <dsp:style>
        <a:lnRef idx="2">
          <a:scrgbClr r="0" g="0" b="0"/>
        </a:lnRef>
        <a:fillRef idx="1">
          <a:scrgbClr r="0" g="0" b="0"/>
        </a:fillRef>
        <a:effectRef idx="0">
          <a:scrgbClr r="0" g="0" b="0"/>
        </a:effectRef>
        <a:fontRef idx="minor"/>
      </dsp:style>
    </dsp:sp>
    <dsp:sp modelId="{82533534-CEA0-485E-A531-B660552BE638}">
      <dsp:nvSpPr>
        <dsp:cNvPr id="0" name=""/>
        <dsp:cNvSpPr/>
      </dsp:nvSpPr>
      <dsp:spPr>
        <a:xfrm>
          <a:off x="64133" y="1424699"/>
          <a:ext cx="5716158" cy="712349"/>
        </a:xfrm>
        <a:prstGeom prst="rect">
          <a:avLst/>
        </a:prstGeom>
        <a:solidFill>
          <a:srgbClr val="BDD7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565428" bIns="91440" numCol="1" spcCol="1270" anchor="ctr" anchorCtr="0">
          <a:noAutofit/>
        </a:bodyPr>
        <a:lstStyle/>
        <a:p>
          <a:pPr marL="0" lvl="0" indent="0" algn="ctr" defTabSz="1600200">
            <a:lnSpc>
              <a:spcPct val="90000"/>
            </a:lnSpc>
            <a:spcBef>
              <a:spcPct val="0"/>
            </a:spcBef>
            <a:spcAft>
              <a:spcPct val="35000"/>
            </a:spcAft>
            <a:buNone/>
          </a:pPr>
          <a:r>
            <a:rPr lang="de-DE" sz="3600" kern="1200" dirty="0">
              <a:solidFill>
                <a:srgbClr val="002060"/>
              </a:solidFill>
              <a:latin typeface="Trebuchet MS" panose="020B0603020202020204" pitchFamily="34" charset="0"/>
            </a:rPr>
            <a:t>60.000+ </a:t>
          </a:r>
          <a:r>
            <a:rPr lang="de-DE" sz="3600" kern="1200" dirty="0" err="1">
              <a:solidFill>
                <a:srgbClr val="002060"/>
              </a:solidFill>
              <a:latin typeface="Trebuchet MS" panose="020B0603020202020204" pitchFamily="34" charset="0"/>
            </a:rPr>
            <a:t>research</a:t>
          </a:r>
          <a:r>
            <a:rPr lang="de-DE" sz="3600" kern="1200" dirty="0">
              <a:solidFill>
                <a:srgbClr val="002060"/>
              </a:solidFill>
              <a:latin typeface="Trebuchet MS" panose="020B0603020202020204" pitchFamily="34" charset="0"/>
            </a:rPr>
            <a:t> </a:t>
          </a:r>
          <a:r>
            <a:rPr lang="de-DE" sz="3600" kern="1200" dirty="0" err="1">
              <a:solidFill>
                <a:srgbClr val="002060"/>
              </a:solidFill>
              <a:latin typeface="Trebuchet MS" panose="020B0603020202020204" pitchFamily="34" charset="0"/>
            </a:rPr>
            <a:t>staff</a:t>
          </a:r>
          <a:r>
            <a:rPr lang="de-DE" sz="3600" kern="1200" dirty="0">
              <a:solidFill>
                <a:srgbClr val="002060"/>
              </a:solidFill>
              <a:latin typeface="Trebuchet MS" panose="020B0603020202020204" pitchFamily="34" charset="0"/>
            </a:rPr>
            <a:t> </a:t>
          </a:r>
        </a:p>
      </dsp:txBody>
      <dsp:txXfrm>
        <a:off x="64133" y="1424699"/>
        <a:ext cx="5716158" cy="712349"/>
      </dsp:txXfrm>
    </dsp:sp>
    <dsp:sp modelId="{708D8400-E2C5-41C1-8A19-B18086D345AB}">
      <dsp:nvSpPr>
        <dsp:cNvPr id="0" name=""/>
        <dsp:cNvSpPr/>
      </dsp:nvSpPr>
      <dsp:spPr>
        <a:xfrm>
          <a:off x="5335073" y="1335655"/>
          <a:ext cx="890437" cy="890437"/>
        </a:xfrm>
        <a:prstGeom prst="ellipse">
          <a:avLst/>
        </a:prstGeom>
        <a:solidFill>
          <a:schemeClr val="lt1">
            <a:hueOff val="0"/>
            <a:satOff val="0"/>
            <a:lumOff val="0"/>
            <a:alphaOff val="0"/>
          </a:schemeClr>
        </a:solidFill>
        <a:ln w="12700" cap="flat" cmpd="sng" algn="ctr">
          <a:solidFill>
            <a:srgbClr val="FCDA00"/>
          </a:solidFill>
          <a:prstDash val="solid"/>
          <a:miter lim="800000"/>
        </a:ln>
        <a:effectLst/>
      </dsp:spPr>
      <dsp:style>
        <a:lnRef idx="2">
          <a:scrgbClr r="0" g="0" b="0"/>
        </a:lnRef>
        <a:fillRef idx="1">
          <a:scrgbClr r="0" g="0" b="0"/>
        </a:fillRef>
        <a:effectRef idx="0">
          <a:scrgbClr r="0" g="0" b="0"/>
        </a:effectRef>
        <a:fontRef idx="minor"/>
      </dsp:style>
    </dsp:sp>
    <dsp:sp modelId="{9D666213-4A90-4E6B-A4DA-A45A5B8D0C71}">
      <dsp:nvSpPr>
        <dsp:cNvPr id="0" name=""/>
        <dsp:cNvSpPr/>
      </dsp:nvSpPr>
      <dsp:spPr>
        <a:xfrm>
          <a:off x="64133" y="2493409"/>
          <a:ext cx="5716158" cy="712349"/>
        </a:xfrm>
        <a:prstGeom prst="rect">
          <a:avLst/>
        </a:prstGeom>
        <a:solidFill>
          <a:srgbClr val="BDD7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565428" bIns="91440" numCol="1" spcCol="1270" anchor="ctr" anchorCtr="0">
          <a:noAutofit/>
        </a:bodyPr>
        <a:lstStyle/>
        <a:p>
          <a:pPr marL="0" lvl="0" indent="0" algn="ctr" defTabSz="1600200">
            <a:lnSpc>
              <a:spcPct val="90000"/>
            </a:lnSpc>
            <a:spcBef>
              <a:spcPct val="0"/>
            </a:spcBef>
            <a:spcAft>
              <a:spcPct val="35000"/>
            </a:spcAft>
            <a:buNone/>
          </a:pPr>
          <a:r>
            <a:rPr lang="de-DE" sz="3600" kern="1200" dirty="0">
              <a:solidFill>
                <a:srgbClr val="002060"/>
              </a:solidFill>
              <a:latin typeface="Trebuchet MS" panose="020B0603020202020204" pitchFamily="34" charset="0"/>
            </a:rPr>
            <a:t>More </a:t>
          </a:r>
          <a:r>
            <a:rPr lang="de-DE" sz="3600" kern="1200" dirty="0" err="1">
              <a:solidFill>
                <a:srgbClr val="002060"/>
              </a:solidFill>
              <a:latin typeface="Trebuchet MS" panose="020B0603020202020204" pitchFamily="34" charset="0"/>
            </a:rPr>
            <a:t>than</a:t>
          </a:r>
          <a:r>
            <a:rPr lang="de-DE" sz="3600" kern="1200" dirty="0">
              <a:solidFill>
                <a:srgbClr val="002060"/>
              </a:solidFill>
              <a:latin typeface="Trebuchet MS" panose="020B0603020202020204" pitchFamily="34" charset="0"/>
            </a:rPr>
            <a:t> 450 UAS</a:t>
          </a:r>
        </a:p>
      </dsp:txBody>
      <dsp:txXfrm>
        <a:off x="64133" y="2493409"/>
        <a:ext cx="5716158" cy="712349"/>
      </dsp:txXfrm>
    </dsp:sp>
    <dsp:sp modelId="{2A48B4F4-525C-4C40-8874-5DFD7C5712B6}">
      <dsp:nvSpPr>
        <dsp:cNvPr id="0" name=""/>
        <dsp:cNvSpPr/>
      </dsp:nvSpPr>
      <dsp:spPr>
        <a:xfrm>
          <a:off x="5335073" y="2404365"/>
          <a:ext cx="890437" cy="890437"/>
        </a:xfrm>
        <a:prstGeom prst="ellipse">
          <a:avLst/>
        </a:prstGeom>
        <a:solidFill>
          <a:schemeClr val="lt1">
            <a:hueOff val="0"/>
            <a:satOff val="0"/>
            <a:lumOff val="0"/>
            <a:alphaOff val="0"/>
          </a:schemeClr>
        </a:solidFill>
        <a:ln w="12700" cap="flat" cmpd="sng" algn="ctr">
          <a:solidFill>
            <a:srgbClr val="FCDA00"/>
          </a:solidFill>
          <a:prstDash val="solid"/>
          <a:miter lim="800000"/>
        </a:ln>
        <a:effectLst/>
      </dsp:spPr>
      <dsp:style>
        <a:lnRef idx="2">
          <a:scrgbClr r="0" g="0" b="0"/>
        </a:lnRef>
        <a:fillRef idx="1">
          <a:scrgbClr r="0" g="0" b="0"/>
        </a:fillRef>
        <a:effectRef idx="0">
          <a:scrgbClr r="0" g="0" b="0"/>
        </a:effectRef>
        <a:fontRef idx="minor"/>
      </dsp:style>
    </dsp:sp>
    <dsp:sp modelId="{E9B5AF26-598D-41B7-92B5-9755B030FD30}">
      <dsp:nvSpPr>
        <dsp:cNvPr id="0" name=""/>
        <dsp:cNvSpPr/>
      </dsp:nvSpPr>
      <dsp:spPr>
        <a:xfrm>
          <a:off x="64133" y="3562118"/>
          <a:ext cx="6124564" cy="712349"/>
        </a:xfrm>
        <a:prstGeom prst="rect">
          <a:avLst/>
        </a:prstGeom>
        <a:solidFill>
          <a:srgbClr val="BDD7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565428" bIns="91440" numCol="1" spcCol="1270" anchor="ctr" anchorCtr="0">
          <a:noAutofit/>
        </a:bodyPr>
        <a:lstStyle/>
        <a:p>
          <a:pPr marL="0" lvl="0" indent="0" algn="ctr" defTabSz="1600200">
            <a:lnSpc>
              <a:spcPct val="90000"/>
            </a:lnSpc>
            <a:spcBef>
              <a:spcPct val="0"/>
            </a:spcBef>
            <a:spcAft>
              <a:spcPct val="35000"/>
            </a:spcAft>
            <a:buNone/>
          </a:pPr>
          <a:r>
            <a:rPr lang="de-DE" sz="3600" kern="1200" dirty="0">
              <a:solidFill>
                <a:srgbClr val="002060"/>
              </a:solidFill>
              <a:latin typeface="Trebuchet MS" panose="020B0603020202020204" pitchFamily="34" charset="0"/>
            </a:rPr>
            <a:t>9 </a:t>
          </a:r>
          <a:r>
            <a:rPr lang="de-DE" sz="3600" kern="1200" dirty="0" err="1">
              <a:solidFill>
                <a:srgbClr val="002060"/>
              </a:solidFill>
              <a:latin typeface="Trebuchet MS" panose="020B0603020202020204" pitchFamily="34" charset="0"/>
            </a:rPr>
            <a:t>member</a:t>
          </a:r>
          <a:r>
            <a:rPr lang="de-DE" sz="3600" kern="1200" dirty="0">
              <a:solidFill>
                <a:srgbClr val="002060"/>
              </a:solidFill>
              <a:latin typeface="Trebuchet MS" panose="020B0603020202020204" pitchFamily="34" charset="0"/>
            </a:rPr>
            <a:t> </a:t>
          </a:r>
          <a:r>
            <a:rPr lang="de-DE" sz="3600" kern="1200" dirty="0" err="1">
              <a:solidFill>
                <a:srgbClr val="002060"/>
              </a:solidFill>
              <a:latin typeface="Trebuchet MS" panose="020B0603020202020204" pitchFamily="34" charset="0"/>
            </a:rPr>
            <a:t>associations</a:t>
          </a:r>
          <a:endParaRPr lang="de-DE" sz="3600" kern="1200" dirty="0">
            <a:solidFill>
              <a:srgbClr val="002060"/>
            </a:solidFill>
            <a:latin typeface="Trebuchet MS" panose="020B0603020202020204" pitchFamily="34" charset="0"/>
          </a:endParaRPr>
        </a:p>
      </dsp:txBody>
      <dsp:txXfrm>
        <a:off x="64133" y="3562118"/>
        <a:ext cx="6124564" cy="712349"/>
      </dsp:txXfrm>
    </dsp:sp>
    <dsp:sp modelId="{F74602B5-3F14-42F8-B24C-ACFB3BA33893}">
      <dsp:nvSpPr>
        <dsp:cNvPr id="0" name=""/>
        <dsp:cNvSpPr/>
      </dsp:nvSpPr>
      <dsp:spPr>
        <a:xfrm>
          <a:off x="5743479" y="3473075"/>
          <a:ext cx="890437" cy="890437"/>
        </a:xfrm>
        <a:prstGeom prst="ellipse">
          <a:avLst/>
        </a:prstGeom>
        <a:solidFill>
          <a:schemeClr val="lt1">
            <a:hueOff val="0"/>
            <a:satOff val="0"/>
            <a:lumOff val="0"/>
            <a:alphaOff val="0"/>
          </a:schemeClr>
        </a:solidFill>
        <a:ln w="12700" cap="flat" cmpd="sng" algn="ctr">
          <a:solidFill>
            <a:srgbClr val="FCDA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C7A3F-9F9A-46E8-9972-5BA321204A06}">
      <dsp:nvSpPr>
        <dsp:cNvPr id="0" name=""/>
        <dsp:cNvSpPr/>
      </dsp:nvSpPr>
      <dsp:spPr>
        <a:xfrm>
          <a:off x="0" y="551643"/>
          <a:ext cx="8128000" cy="3846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770636" rIns="630823" bIns="263144" numCol="1" spcCol="1270" anchor="t" anchorCtr="0">
          <a:noAutofit/>
        </a:bodyPr>
        <a:lstStyle/>
        <a:p>
          <a:pPr marL="285750" lvl="1" indent="-285750" algn="l" defTabSz="1644650">
            <a:lnSpc>
              <a:spcPct val="90000"/>
            </a:lnSpc>
            <a:spcBef>
              <a:spcPct val="0"/>
            </a:spcBef>
            <a:spcAft>
              <a:spcPct val="15000"/>
            </a:spcAft>
            <a:buChar char="•"/>
          </a:pPr>
          <a:r>
            <a:rPr lang="de-DE" sz="3700" kern="1200" dirty="0">
              <a:latin typeface="Trebuchet MS" panose="020B0603020202020204" pitchFamily="34" charset="0"/>
            </a:rPr>
            <a:t>Practice-</a:t>
          </a:r>
          <a:r>
            <a:rPr lang="de-DE" sz="3700" kern="1200" dirty="0" err="1">
              <a:latin typeface="Trebuchet MS" panose="020B0603020202020204" pitchFamily="34" charset="0"/>
            </a:rPr>
            <a:t>based</a:t>
          </a:r>
          <a:endParaRPr lang="de-DE" sz="3700" kern="1200" dirty="0">
            <a:latin typeface="Trebuchet MS" panose="020B0603020202020204" pitchFamily="34" charset="0"/>
          </a:endParaRPr>
        </a:p>
        <a:p>
          <a:pPr marL="285750" lvl="1" indent="-285750" algn="l" defTabSz="1644650">
            <a:lnSpc>
              <a:spcPct val="90000"/>
            </a:lnSpc>
            <a:spcBef>
              <a:spcPct val="0"/>
            </a:spcBef>
            <a:spcAft>
              <a:spcPct val="15000"/>
            </a:spcAft>
            <a:buChar char="•"/>
          </a:pPr>
          <a:r>
            <a:rPr lang="de-DE" sz="3700" kern="1200" dirty="0" err="1">
              <a:latin typeface="Trebuchet MS" panose="020B0603020202020204" pitchFamily="34" charset="0"/>
            </a:rPr>
            <a:t>Transdisciplinary</a:t>
          </a:r>
          <a:endParaRPr lang="de-DE" sz="3700" kern="1200" dirty="0">
            <a:latin typeface="Trebuchet MS" panose="020B0603020202020204" pitchFamily="34" charset="0"/>
          </a:endParaRPr>
        </a:p>
        <a:p>
          <a:pPr marL="285750" lvl="1" indent="-285750" algn="l" defTabSz="1644650">
            <a:lnSpc>
              <a:spcPct val="90000"/>
            </a:lnSpc>
            <a:spcBef>
              <a:spcPct val="0"/>
            </a:spcBef>
            <a:spcAft>
              <a:spcPct val="15000"/>
            </a:spcAft>
            <a:buChar char="•"/>
          </a:pPr>
          <a:r>
            <a:rPr lang="de-DE" sz="3700" kern="1200" dirty="0">
              <a:latin typeface="Trebuchet MS" panose="020B0603020202020204" pitchFamily="34" charset="0"/>
            </a:rPr>
            <a:t>Link </a:t>
          </a:r>
          <a:r>
            <a:rPr lang="de-DE" sz="3700" kern="1200" dirty="0" err="1">
              <a:latin typeface="Trebuchet MS" panose="020B0603020202020204" pitchFamily="34" charset="0"/>
            </a:rPr>
            <a:t>between</a:t>
          </a:r>
          <a:r>
            <a:rPr lang="de-DE" sz="3700" kern="1200" dirty="0">
              <a:latin typeface="Trebuchet MS" panose="020B0603020202020204" pitchFamily="34" charset="0"/>
            </a:rPr>
            <a:t> </a:t>
          </a:r>
          <a:r>
            <a:rPr lang="de-DE" sz="3700" kern="1200" dirty="0" err="1">
              <a:latin typeface="Trebuchet MS" panose="020B0603020202020204" pitchFamily="34" charset="0"/>
            </a:rPr>
            <a:t>basic</a:t>
          </a:r>
          <a:r>
            <a:rPr lang="de-DE" sz="3700" kern="1200" dirty="0">
              <a:latin typeface="Trebuchet MS" panose="020B0603020202020204" pitchFamily="34" charset="0"/>
            </a:rPr>
            <a:t> </a:t>
          </a:r>
          <a:r>
            <a:rPr lang="de-DE" sz="3700" kern="1200" dirty="0" err="1">
              <a:latin typeface="Trebuchet MS" panose="020B0603020202020204" pitchFamily="34" charset="0"/>
            </a:rPr>
            <a:t>research</a:t>
          </a:r>
          <a:r>
            <a:rPr lang="de-DE" sz="3700" kern="1200" dirty="0">
              <a:latin typeface="Trebuchet MS" panose="020B0603020202020204" pitchFamily="34" charset="0"/>
            </a:rPr>
            <a:t> &amp; </a:t>
          </a:r>
          <a:r>
            <a:rPr lang="de-DE" sz="3700" kern="1200" dirty="0" err="1">
              <a:latin typeface="Trebuchet MS" panose="020B0603020202020204" pitchFamily="34" charset="0"/>
            </a:rPr>
            <a:t>market</a:t>
          </a:r>
          <a:r>
            <a:rPr lang="de-DE" sz="3700" kern="1200" dirty="0">
              <a:latin typeface="Trebuchet MS" panose="020B0603020202020204" pitchFamily="34" charset="0"/>
            </a:rPr>
            <a:t> </a:t>
          </a:r>
          <a:r>
            <a:rPr lang="de-DE" sz="3700" kern="1200" dirty="0" err="1">
              <a:latin typeface="Trebuchet MS" panose="020B0603020202020204" pitchFamily="34" charset="0"/>
            </a:rPr>
            <a:t>application</a:t>
          </a:r>
          <a:endParaRPr lang="de-DE" sz="3700" kern="1200" dirty="0">
            <a:latin typeface="Trebuchet MS" panose="020B0603020202020204" pitchFamily="34" charset="0"/>
          </a:endParaRPr>
        </a:p>
        <a:p>
          <a:pPr marL="285750" lvl="1" indent="-285750" algn="l" defTabSz="1644650">
            <a:lnSpc>
              <a:spcPct val="90000"/>
            </a:lnSpc>
            <a:spcBef>
              <a:spcPct val="0"/>
            </a:spcBef>
            <a:spcAft>
              <a:spcPct val="15000"/>
            </a:spcAft>
            <a:buChar char="•"/>
          </a:pPr>
          <a:r>
            <a:rPr lang="de-DE" sz="3700" kern="1200" dirty="0" err="1">
              <a:latin typeface="Trebuchet MS" panose="020B0603020202020204" pitchFamily="34" charset="0"/>
            </a:rPr>
            <a:t>Regionally</a:t>
          </a:r>
          <a:r>
            <a:rPr lang="de-DE" sz="3700" kern="1200" dirty="0">
              <a:latin typeface="Trebuchet MS" panose="020B0603020202020204" pitchFamily="34" charset="0"/>
            </a:rPr>
            <a:t> </a:t>
          </a:r>
          <a:r>
            <a:rPr lang="de-DE" sz="3700" kern="1200" dirty="0" err="1">
              <a:latin typeface="Trebuchet MS" panose="020B0603020202020204" pitchFamily="34" charset="0"/>
            </a:rPr>
            <a:t>embedded</a:t>
          </a:r>
          <a:endParaRPr lang="de-DE" sz="3700" kern="1200" dirty="0">
            <a:latin typeface="Trebuchet MS" panose="020B0603020202020204" pitchFamily="34" charset="0"/>
          </a:endParaRPr>
        </a:p>
      </dsp:txBody>
      <dsp:txXfrm>
        <a:off x="0" y="551643"/>
        <a:ext cx="8128000" cy="3846150"/>
      </dsp:txXfrm>
    </dsp:sp>
    <dsp:sp modelId="{C82C1477-1F38-4739-B16E-E798CCDAB78C}">
      <dsp:nvSpPr>
        <dsp:cNvPr id="0" name=""/>
        <dsp:cNvSpPr/>
      </dsp:nvSpPr>
      <dsp:spPr>
        <a:xfrm>
          <a:off x="406400" y="5523"/>
          <a:ext cx="5689600"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644650">
            <a:lnSpc>
              <a:spcPct val="90000"/>
            </a:lnSpc>
            <a:spcBef>
              <a:spcPct val="0"/>
            </a:spcBef>
            <a:spcAft>
              <a:spcPct val="35000"/>
            </a:spcAft>
            <a:buNone/>
          </a:pPr>
          <a:r>
            <a:rPr lang="de-DE" sz="3700" kern="1200" dirty="0" err="1">
              <a:latin typeface="Trebuchet MS" panose="020B0603020202020204" pitchFamily="34" charset="0"/>
            </a:rPr>
            <a:t>Strengths</a:t>
          </a:r>
          <a:r>
            <a:rPr lang="de-DE" sz="3700" kern="1200" dirty="0">
              <a:latin typeface="Trebuchet MS" panose="020B0603020202020204" pitchFamily="34" charset="0"/>
            </a:rPr>
            <a:t> </a:t>
          </a:r>
          <a:r>
            <a:rPr lang="de-DE" sz="3700" kern="1200" dirty="0" err="1">
              <a:latin typeface="Trebuchet MS" panose="020B0603020202020204" pitchFamily="34" charset="0"/>
            </a:rPr>
            <a:t>of</a:t>
          </a:r>
          <a:r>
            <a:rPr lang="de-DE" sz="3700" kern="1200" dirty="0">
              <a:latin typeface="Trebuchet MS" panose="020B0603020202020204" pitchFamily="34" charset="0"/>
            </a:rPr>
            <a:t> UAS</a:t>
          </a:r>
        </a:p>
      </dsp:txBody>
      <dsp:txXfrm>
        <a:off x="459719" y="58842"/>
        <a:ext cx="5582962" cy="98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C7A3F-9F9A-46E8-9972-5BA321204A06}">
      <dsp:nvSpPr>
        <dsp:cNvPr id="0" name=""/>
        <dsp:cNvSpPr/>
      </dsp:nvSpPr>
      <dsp:spPr>
        <a:xfrm>
          <a:off x="0" y="1324890"/>
          <a:ext cx="8128000" cy="27129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1353820" rIns="630823" bIns="263144" numCol="1" spcCol="1270" anchor="t" anchorCtr="0">
          <a:noAutofit/>
        </a:bodyPr>
        <a:lstStyle/>
        <a:p>
          <a:pPr marL="285750" lvl="1" indent="-285750" algn="l" defTabSz="1644650">
            <a:lnSpc>
              <a:spcPct val="90000"/>
            </a:lnSpc>
            <a:spcBef>
              <a:spcPct val="0"/>
            </a:spcBef>
            <a:spcAft>
              <a:spcPct val="15000"/>
            </a:spcAft>
            <a:buChar char="•"/>
          </a:pPr>
          <a:r>
            <a:rPr lang="de-DE" sz="3700" kern="1200" dirty="0">
              <a:latin typeface="Trebuchet MS" panose="020B0603020202020204" pitchFamily="34" charset="0"/>
            </a:rPr>
            <a:t>European </a:t>
          </a:r>
          <a:r>
            <a:rPr lang="de-DE" sz="3700" kern="1200" dirty="0" err="1">
              <a:latin typeface="Trebuchet MS" panose="020B0603020202020204" pitchFamily="34" charset="0"/>
            </a:rPr>
            <a:t>scale</a:t>
          </a:r>
          <a:endParaRPr lang="de-DE" sz="3700" kern="1200" dirty="0">
            <a:latin typeface="Trebuchet MS" panose="020B0603020202020204" pitchFamily="34" charset="0"/>
          </a:endParaRPr>
        </a:p>
        <a:p>
          <a:pPr marL="285750" lvl="1" indent="-285750" algn="l" defTabSz="1644650">
            <a:lnSpc>
              <a:spcPct val="90000"/>
            </a:lnSpc>
            <a:spcBef>
              <a:spcPct val="0"/>
            </a:spcBef>
            <a:spcAft>
              <a:spcPct val="15000"/>
            </a:spcAft>
            <a:buChar char="•"/>
          </a:pPr>
          <a:r>
            <a:rPr lang="de-DE" sz="3700" kern="1200" dirty="0">
              <a:latin typeface="Trebuchet MS" panose="020B0603020202020204" pitchFamily="34" charset="0"/>
            </a:rPr>
            <a:t>Regional </a:t>
          </a:r>
          <a:r>
            <a:rPr lang="de-DE" sz="3700" kern="1200" dirty="0" err="1">
              <a:latin typeface="Trebuchet MS" panose="020B0603020202020204" pitchFamily="34" charset="0"/>
            </a:rPr>
            <a:t>scale</a:t>
          </a:r>
          <a:endParaRPr lang="de-DE" sz="3700" kern="1200" dirty="0">
            <a:latin typeface="Trebuchet MS" panose="020B0603020202020204" pitchFamily="34" charset="0"/>
          </a:endParaRPr>
        </a:p>
      </dsp:txBody>
      <dsp:txXfrm>
        <a:off x="0" y="1324890"/>
        <a:ext cx="8128000" cy="2712937"/>
      </dsp:txXfrm>
    </dsp:sp>
    <dsp:sp modelId="{C82C1477-1F38-4739-B16E-E798CCDAB78C}">
      <dsp:nvSpPr>
        <dsp:cNvPr id="0" name=""/>
        <dsp:cNvSpPr/>
      </dsp:nvSpPr>
      <dsp:spPr>
        <a:xfrm>
          <a:off x="406400" y="365490"/>
          <a:ext cx="5689600" cy="191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644650">
            <a:lnSpc>
              <a:spcPct val="90000"/>
            </a:lnSpc>
            <a:spcBef>
              <a:spcPct val="0"/>
            </a:spcBef>
            <a:spcAft>
              <a:spcPct val="35000"/>
            </a:spcAft>
            <a:buNone/>
          </a:pPr>
          <a:r>
            <a:rPr lang="de-DE" sz="3700" kern="1200" dirty="0" err="1">
              <a:latin typeface="Trebuchet MS" panose="020B0603020202020204" pitchFamily="34" charset="0"/>
            </a:rPr>
            <a:t>Challenges</a:t>
          </a:r>
          <a:r>
            <a:rPr lang="de-DE" sz="3700" kern="1200" dirty="0">
              <a:latin typeface="Trebuchet MS" panose="020B0603020202020204" pitchFamily="34" charset="0"/>
            </a:rPr>
            <a:t> &amp; </a:t>
          </a:r>
          <a:r>
            <a:rPr lang="de-DE" sz="3700" kern="1200" dirty="0" err="1">
              <a:latin typeface="Trebuchet MS" panose="020B0603020202020204" pitchFamily="34" charset="0"/>
            </a:rPr>
            <a:t>Opportunities</a:t>
          </a:r>
          <a:endParaRPr lang="de-DE" sz="3700" kern="1200" dirty="0">
            <a:latin typeface="Trebuchet MS" panose="020B0603020202020204" pitchFamily="34" charset="0"/>
          </a:endParaRPr>
        </a:p>
      </dsp:txBody>
      <dsp:txXfrm>
        <a:off x="500068" y="459158"/>
        <a:ext cx="5502264" cy="173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C7A3F-9F9A-46E8-9972-5BA321204A06}">
      <dsp:nvSpPr>
        <dsp:cNvPr id="0" name=""/>
        <dsp:cNvSpPr/>
      </dsp:nvSpPr>
      <dsp:spPr>
        <a:xfrm>
          <a:off x="0" y="955846"/>
          <a:ext cx="10627046" cy="3583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777" tIns="1353820" rIns="824777" bIns="227584" numCol="1" spcCol="1270" anchor="t" anchorCtr="0">
          <a:noAutofit/>
        </a:bodyPr>
        <a:lstStyle/>
        <a:p>
          <a:pPr marL="285750" lvl="1" indent="-285750" algn="l" defTabSz="1422400">
            <a:lnSpc>
              <a:spcPct val="90000"/>
            </a:lnSpc>
            <a:spcBef>
              <a:spcPct val="0"/>
            </a:spcBef>
            <a:spcAft>
              <a:spcPct val="15000"/>
            </a:spcAft>
            <a:buChar char="•"/>
          </a:pPr>
          <a:r>
            <a:rPr lang="de-DE" sz="3200" kern="1200" dirty="0">
              <a:latin typeface="Trebuchet MS" panose="020B0603020202020204" pitchFamily="34" charset="0"/>
            </a:rPr>
            <a:t>Shorter time-frame </a:t>
          </a:r>
          <a:r>
            <a:rPr lang="de-DE" sz="3200" kern="1200" dirty="0" err="1">
              <a:latin typeface="Trebuchet MS" panose="020B0603020202020204" pitchFamily="34" charset="0"/>
            </a:rPr>
            <a:t>support</a:t>
          </a:r>
          <a:r>
            <a:rPr lang="de-DE" sz="3200" kern="1200" dirty="0">
              <a:latin typeface="Trebuchet MS" panose="020B0603020202020204" pitchFamily="34" charset="0"/>
            </a:rPr>
            <a:t> </a:t>
          </a:r>
          <a:r>
            <a:rPr lang="de-DE" sz="3200" kern="1200" dirty="0" err="1">
              <a:latin typeface="Trebuchet MS" panose="020B0603020202020204" pitchFamily="34" charset="0"/>
            </a:rPr>
            <a:t>instruments</a:t>
          </a:r>
          <a:endParaRPr lang="de-DE" sz="3200" kern="1200" dirty="0">
            <a:latin typeface="Trebuchet MS" panose="020B0603020202020204" pitchFamily="34" charset="0"/>
          </a:endParaRPr>
        </a:p>
        <a:p>
          <a:pPr marL="285750" lvl="1" indent="-285750" algn="l" defTabSz="1422400">
            <a:lnSpc>
              <a:spcPct val="90000"/>
            </a:lnSpc>
            <a:spcBef>
              <a:spcPct val="0"/>
            </a:spcBef>
            <a:spcAft>
              <a:spcPct val="15000"/>
            </a:spcAft>
            <a:buChar char="•"/>
          </a:pPr>
          <a:r>
            <a:rPr lang="de-DE" sz="3200" kern="1200" dirty="0" err="1">
              <a:latin typeface="Trebuchet MS" panose="020B0603020202020204" pitchFamily="34" charset="0"/>
            </a:rPr>
            <a:t>Deeper</a:t>
          </a:r>
          <a:r>
            <a:rPr lang="de-DE" sz="3200" kern="1200" dirty="0">
              <a:latin typeface="Trebuchet MS" panose="020B0603020202020204" pitchFamily="34" charset="0"/>
            </a:rPr>
            <a:t> links </a:t>
          </a:r>
          <a:r>
            <a:rPr lang="de-DE" sz="3200" kern="1200" dirty="0" err="1">
              <a:latin typeface="Trebuchet MS" panose="020B0603020202020204" pitchFamily="34" charset="0"/>
            </a:rPr>
            <a:t>between</a:t>
          </a:r>
          <a:r>
            <a:rPr lang="de-DE" sz="3200" kern="1200" dirty="0">
              <a:latin typeface="Trebuchet MS" panose="020B0603020202020204" pitchFamily="34" charset="0"/>
            </a:rPr>
            <a:t> ERASMUS+, COSME &amp; EIT</a:t>
          </a:r>
        </a:p>
        <a:p>
          <a:pPr marL="285750" lvl="1" indent="-285750" algn="l" defTabSz="1422400">
            <a:lnSpc>
              <a:spcPct val="90000"/>
            </a:lnSpc>
            <a:spcBef>
              <a:spcPct val="0"/>
            </a:spcBef>
            <a:spcAft>
              <a:spcPct val="15000"/>
            </a:spcAft>
            <a:buChar char="•"/>
          </a:pPr>
          <a:r>
            <a:rPr lang="de-DE" sz="3200" kern="1200" dirty="0">
              <a:latin typeface="Trebuchet MS" panose="020B0603020202020204" pitchFamily="34" charset="0"/>
            </a:rPr>
            <a:t>EIT KICs &amp; European Universities Initiative</a:t>
          </a:r>
        </a:p>
        <a:p>
          <a:pPr marL="285750" lvl="1" indent="-285750" algn="l" defTabSz="1422400">
            <a:lnSpc>
              <a:spcPct val="90000"/>
            </a:lnSpc>
            <a:spcBef>
              <a:spcPct val="0"/>
            </a:spcBef>
            <a:spcAft>
              <a:spcPct val="15000"/>
            </a:spcAft>
            <a:buChar char="•"/>
          </a:pPr>
          <a:r>
            <a:rPr lang="de-DE" sz="3200" kern="1200" dirty="0">
              <a:latin typeface="Trebuchet MS" panose="020B0603020202020204" pitchFamily="34" charset="0"/>
            </a:rPr>
            <a:t>European Innovation </a:t>
          </a:r>
          <a:r>
            <a:rPr lang="de-DE" sz="3200" kern="1200" dirty="0" err="1">
              <a:latin typeface="Trebuchet MS" panose="020B0603020202020204" pitchFamily="34" charset="0"/>
            </a:rPr>
            <a:t>Ecosystems</a:t>
          </a:r>
          <a:endParaRPr lang="de-DE" sz="3200" kern="1200" dirty="0">
            <a:latin typeface="Trebuchet MS" panose="020B0603020202020204" pitchFamily="34" charset="0"/>
          </a:endParaRPr>
        </a:p>
      </dsp:txBody>
      <dsp:txXfrm>
        <a:off x="0" y="955846"/>
        <a:ext cx="10627046" cy="3583125"/>
      </dsp:txXfrm>
    </dsp:sp>
    <dsp:sp modelId="{C82C1477-1F38-4739-B16E-E798CCDAB78C}">
      <dsp:nvSpPr>
        <dsp:cNvPr id="0" name=""/>
        <dsp:cNvSpPr/>
      </dsp:nvSpPr>
      <dsp:spPr>
        <a:xfrm>
          <a:off x="531352" y="592444"/>
          <a:ext cx="7438932" cy="13228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174" tIns="0" rIns="281174" bIns="0" numCol="1" spcCol="1270" anchor="ctr" anchorCtr="0">
          <a:noAutofit/>
        </a:bodyPr>
        <a:lstStyle/>
        <a:p>
          <a:pPr marL="0" lvl="0" indent="0" algn="l" defTabSz="1422400">
            <a:lnSpc>
              <a:spcPct val="90000"/>
            </a:lnSpc>
            <a:spcBef>
              <a:spcPct val="0"/>
            </a:spcBef>
            <a:spcAft>
              <a:spcPct val="35000"/>
            </a:spcAft>
            <a:buNone/>
          </a:pPr>
          <a:r>
            <a:rPr lang="de-DE" sz="3200" kern="1200" dirty="0" err="1">
              <a:latin typeface="Trebuchet MS" panose="020B0603020202020204" pitchFamily="34" charset="0"/>
            </a:rPr>
            <a:t>What</a:t>
          </a:r>
          <a:r>
            <a:rPr lang="de-DE" sz="3200" kern="1200" dirty="0">
              <a:latin typeface="Trebuchet MS" panose="020B0603020202020204" pitchFamily="34" charset="0"/>
            </a:rPr>
            <a:t> </a:t>
          </a:r>
          <a:r>
            <a:rPr lang="de-DE" sz="3200" kern="1200" dirty="0" err="1">
              <a:latin typeface="Trebuchet MS" panose="020B0603020202020204" pitchFamily="34" charset="0"/>
            </a:rPr>
            <a:t>can</a:t>
          </a:r>
          <a:r>
            <a:rPr lang="de-DE" sz="3200" kern="1200" dirty="0">
              <a:latin typeface="Trebuchet MS" panose="020B0603020202020204" pitchFamily="34" charset="0"/>
            </a:rPr>
            <a:t> </a:t>
          </a:r>
          <a:r>
            <a:rPr lang="de-DE" sz="3200" kern="1200" dirty="0" err="1">
              <a:latin typeface="Trebuchet MS" panose="020B0603020202020204" pitchFamily="34" charset="0"/>
            </a:rPr>
            <a:t>you</a:t>
          </a:r>
          <a:r>
            <a:rPr lang="de-DE" sz="3200" kern="1200" dirty="0">
              <a:latin typeface="Trebuchet MS" panose="020B0603020202020204" pitchFamily="34" charset="0"/>
            </a:rPr>
            <a:t> do </a:t>
          </a:r>
          <a:r>
            <a:rPr lang="de-DE" sz="3200" kern="1200" dirty="0" err="1">
              <a:latin typeface="Trebuchet MS" panose="020B0603020202020204" pitchFamily="34" charset="0"/>
            </a:rPr>
            <a:t>for</a:t>
          </a:r>
          <a:r>
            <a:rPr lang="de-DE" sz="3200" kern="1200" dirty="0">
              <a:latin typeface="Trebuchet MS" panose="020B0603020202020204" pitchFamily="34" charset="0"/>
            </a:rPr>
            <a:t> UAS?</a:t>
          </a:r>
        </a:p>
        <a:p>
          <a:pPr marL="0" lvl="0" indent="0" algn="l" defTabSz="1422400">
            <a:lnSpc>
              <a:spcPct val="90000"/>
            </a:lnSpc>
            <a:spcBef>
              <a:spcPct val="0"/>
            </a:spcBef>
            <a:spcAft>
              <a:spcPct val="35000"/>
            </a:spcAft>
            <a:buNone/>
          </a:pPr>
          <a:r>
            <a:rPr lang="de-DE" sz="3200" kern="1200" dirty="0" err="1">
              <a:latin typeface="Trebuchet MS" panose="020B0603020202020204" pitchFamily="34" charset="0"/>
            </a:rPr>
            <a:t>Recommendations</a:t>
          </a:r>
          <a:endParaRPr lang="de-DE" sz="3200" kern="1200" dirty="0">
            <a:latin typeface="Trebuchet MS" panose="020B0603020202020204" pitchFamily="34" charset="0"/>
          </a:endParaRPr>
        </a:p>
      </dsp:txBody>
      <dsp:txXfrm>
        <a:off x="595926" y="657018"/>
        <a:ext cx="7309784" cy="119365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06DF9-F0A8-42C4-8073-753FE7A813F5}" type="datetimeFigureOut">
              <a:rPr lang="en-AU" smtClean="0"/>
              <a:t>19/10/2021</a:t>
            </a:fld>
            <a:endParaRPr lang="en-AU"/>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84118-C42D-41FE-A410-D319179E407E}" type="slidenum">
              <a:rPr lang="en-AU" smtClean="0"/>
              <a:t>‹#›</a:t>
            </a:fld>
            <a:endParaRPr lang="en-AU"/>
          </a:p>
        </p:txBody>
      </p:sp>
    </p:spTree>
    <p:extLst>
      <p:ext uri="{BB962C8B-B14F-4D97-AF65-F5344CB8AC3E}">
        <p14:creationId xmlns:p14="http://schemas.microsoft.com/office/powerpoint/2010/main" val="307532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i="1" dirty="0">
                <a:solidFill>
                  <a:srgbClr val="000000"/>
                </a:solidFill>
                <a:effectLst/>
                <a:latin typeface="Arial" panose="020B0604020202020204" pitchFamily="34" charset="0"/>
                <a:ea typeface="Calibri" panose="020F0502020204030204" pitchFamily="34" charset="0"/>
              </a:rPr>
              <a:t>.</a:t>
            </a:r>
            <a:r>
              <a:rPr lang="en-ZA" sz="1800" dirty="0">
                <a:effectLst/>
                <a:latin typeface="Calibri" panose="020F0502020204030204" pitchFamily="34" charset="0"/>
                <a:ea typeface="Calibri" panose="020F0502020204030204" pitchFamily="34" charset="0"/>
                <a:cs typeface="Times New Roman" panose="02020603050405020304" pitchFamily="18" charset="0"/>
              </a:rPr>
              <a:t> he report provides a comprehensive and insightful review of the sector. It includes a situational and capacity analysis as well as an institutional landscape mapping. The analysis accurately identifies many of the concerns facing the NSI, with a focus on </a:t>
            </a:r>
            <a:r>
              <a:rPr lang="en-ZA"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coherence and cooperation </a:t>
            </a:r>
            <a:r>
              <a:rPr lang="en-ZA" sz="1800" dirty="0">
                <a:effectLst/>
                <a:latin typeface="Calibri" panose="020F0502020204030204" pitchFamily="34" charset="0"/>
                <a:ea typeface="Calibri" panose="020F0502020204030204" pitchFamily="34" charset="0"/>
                <a:cs typeface="Times New Roman" panose="02020603050405020304" pitchFamily="18" charset="0"/>
              </a:rPr>
              <a:t>and the need to pursue the societal benefit which the sector can and should yield.</a:t>
            </a:r>
            <a:endParaRPr lang="en-ZA" sz="1800" dirty="0">
              <a:solidFill>
                <a:srgbClr val="000000"/>
              </a:solidFill>
              <a:effectLst/>
              <a:latin typeface="Arial" panose="020B060402020202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6DA9-4CD5-4265-9128-F9AC504501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77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Representing</a:t>
            </a:r>
            <a:r>
              <a:rPr lang="de-DE" dirty="0"/>
              <a:t> UAS</a:t>
            </a:r>
            <a:r>
              <a:rPr lang="de-DE" baseline="0" dirty="0"/>
              <a:t> in </a:t>
            </a:r>
            <a:r>
              <a:rPr lang="de-DE" baseline="0" dirty="0" err="1"/>
              <a:t>more</a:t>
            </a:r>
            <a:r>
              <a:rPr lang="de-DE" baseline="0" dirty="0"/>
              <a:t> </a:t>
            </a:r>
            <a:r>
              <a:rPr lang="de-DE" baseline="0" dirty="0" err="1"/>
              <a:t>than</a:t>
            </a:r>
            <a:r>
              <a:rPr lang="de-DE" baseline="0" dirty="0"/>
              <a:t> 20 European countries (</a:t>
            </a:r>
            <a:r>
              <a:rPr lang="de-DE" baseline="0" dirty="0" err="1"/>
              <a:t>precisely</a:t>
            </a:r>
            <a:r>
              <a:rPr lang="de-DE" baseline="0" dirty="0"/>
              <a:t>: 24)</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644F2-B007-4591-A347-BBEB75EC2A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452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dirty="0"/>
              <a:t>Practice-</a:t>
            </a:r>
            <a:r>
              <a:rPr lang="de-DE" dirty="0" err="1"/>
              <a:t>based</a:t>
            </a:r>
            <a:r>
              <a:rPr lang="de-DE" dirty="0"/>
              <a:t> </a:t>
            </a:r>
            <a:r>
              <a:rPr lang="de-DE" dirty="0" err="1"/>
              <a:t>approach</a:t>
            </a:r>
            <a:r>
              <a:rPr lang="de-DE" dirty="0"/>
              <a:t> </a:t>
            </a:r>
            <a:r>
              <a:rPr lang="de-DE" strike="noStrike" dirty="0" err="1"/>
              <a:t>promoting</a:t>
            </a:r>
            <a:r>
              <a:rPr lang="de-DE" strike="noStrike" dirty="0"/>
              <a:t> an </a:t>
            </a:r>
            <a:r>
              <a:rPr lang="de-DE" strike="noStrike" dirty="0" err="1"/>
              <a:t>entrepreneurial</a:t>
            </a:r>
            <a:r>
              <a:rPr lang="de-DE" strike="noStrike" dirty="0"/>
              <a:t> </a:t>
            </a:r>
            <a:r>
              <a:rPr lang="de-DE" strike="noStrike" dirty="0" err="1"/>
              <a:t>mind</a:t>
            </a:r>
            <a:r>
              <a:rPr lang="de-DE" strike="noStrike" dirty="0"/>
              <a:t>-set </a:t>
            </a:r>
            <a:r>
              <a:rPr lang="de-DE" strike="noStrike" dirty="0" err="1"/>
              <a:t>of</a:t>
            </a:r>
            <a:r>
              <a:rPr lang="de-DE" strike="noStrike" dirty="0"/>
              <a:t> </a:t>
            </a:r>
            <a:r>
              <a:rPr lang="de-DE" strike="noStrike" dirty="0" err="1"/>
              <a:t>students</a:t>
            </a:r>
            <a:endParaRPr lang="de-DE" strike="noStrike" dirty="0"/>
          </a:p>
          <a:p>
            <a:pPr marL="171450" lvl="0" indent="-171450">
              <a:buFont typeface="Arial" panose="020B0604020202020204" pitchFamily="34" charset="0"/>
              <a:buChar char="•"/>
            </a:pPr>
            <a:r>
              <a:rPr lang="de-DE" dirty="0" err="1"/>
              <a:t>Responding</a:t>
            </a:r>
            <a:r>
              <a:rPr lang="de-DE" dirty="0"/>
              <a:t> </a:t>
            </a:r>
            <a:r>
              <a:rPr lang="de-DE" dirty="0" err="1"/>
              <a:t>to</a:t>
            </a:r>
            <a:r>
              <a:rPr lang="de-DE" dirty="0"/>
              <a:t> </a:t>
            </a:r>
            <a:r>
              <a:rPr lang="de-DE" dirty="0" err="1"/>
              <a:t>transdisciplinary</a:t>
            </a:r>
            <a:r>
              <a:rPr lang="de-DE" dirty="0"/>
              <a:t> </a:t>
            </a:r>
            <a:r>
              <a:rPr lang="de-DE" dirty="0" err="1"/>
              <a:t>challenges</a:t>
            </a:r>
            <a:r>
              <a:rPr lang="de-DE" dirty="0"/>
              <a:t>, </a:t>
            </a:r>
            <a:r>
              <a:rPr lang="de-DE" dirty="0" err="1"/>
              <a:t>creating</a:t>
            </a:r>
            <a:r>
              <a:rPr lang="de-DE" dirty="0"/>
              <a:t> regional </a:t>
            </a:r>
            <a:r>
              <a:rPr lang="de-DE" dirty="0" err="1"/>
              <a:t>impact</a:t>
            </a:r>
            <a:endParaRPr lang="de-DE" dirty="0"/>
          </a:p>
          <a:p>
            <a:pPr marL="171450" lvl="0" indent="-171450">
              <a:buFont typeface="Arial" panose="020B0604020202020204" pitchFamily="34" charset="0"/>
              <a:buChar char="•"/>
            </a:pPr>
            <a:r>
              <a:rPr lang="de-DE" dirty="0" err="1"/>
              <a:t>Missing</a:t>
            </a:r>
            <a:r>
              <a:rPr lang="de-DE" dirty="0"/>
              <a:t> link </a:t>
            </a:r>
            <a:r>
              <a:rPr lang="de-DE" dirty="0" err="1"/>
              <a:t>between</a:t>
            </a:r>
            <a:r>
              <a:rPr lang="de-DE" dirty="0"/>
              <a:t> </a:t>
            </a:r>
            <a:r>
              <a:rPr lang="de-DE" dirty="0" err="1"/>
              <a:t>basic</a:t>
            </a:r>
            <a:r>
              <a:rPr lang="de-DE" dirty="0"/>
              <a:t> </a:t>
            </a:r>
            <a:r>
              <a:rPr lang="de-DE" dirty="0" err="1"/>
              <a:t>research</a:t>
            </a:r>
            <a:r>
              <a:rPr lang="de-DE" dirty="0"/>
              <a:t> </a:t>
            </a:r>
            <a:r>
              <a:rPr lang="de-DE" dirty="0" err="1"/>
              <a:t>and</a:t>
            </a:r>
            <a:r>
              <a:rPr lang="de-DE" dirty="0"/>
              <a:t> </a:t>
            </a:r>
            <a:r>
              <a:rPr lang="de-DE" dirty="0" err="1"/>
              <a:t>market</a:t>
            </a:r>
            <a:r>
              <a:rPr lang="de-DE" dirty="0"/>
              <a:t> </a:t>
            </a:r>
            <a:r>
              <a:rPr lang="de-DE" dirty="0" err="1"/>
              <a:t>application</a:t>
            </a:r>
            <a:endParaRPr lang="de-DE" dirty="0"/>
          </a:p>
          <a:p>
            <a:pPr marL="171450" lvl="0" indent="-171450">
              <a:buFont typeface="Arial" panose="020B0604020202020204" pitchFamily="34" charset="0"/>
              <a:buChar char="•"/>
            </a:pPr>
            <a:r>
              <a:rPr lang="de-DE" dirty="0"/>
              <a:t>Regional </a:t>
            </a:r>
            <a:r>
              <a:rPr lang="de-DE" dirty="0" err="1"/>
              <a:t>embeddedness</a:t>
            </a:r>
            <a:r>
              <a:rPr lang="de-DE" dirty="0"/>
              <a:t>, </a:t>
            </a:r>
            <a:r>
              <a:rPr lang="de-DE" dirty="0" err="1"/>
              <a:t>drivers</a:t>
            </a:r>
            <a:r>
              <a:rPr lang="de-DE" dirty="0"/>
              <a:t> </a:t>
            </a:r>
            <a:r>
              <a:rPr lang="de-DE" dirty="0" err="1"/>
              <a:t>of</a:t>
            </a:r>
            <a:r>
              <a:rPr lang="de-DE" dirty="0"/>
              <a:t> </a:t>
            </a:r>
            <a:r>
              <a:rPr lang="de-DE" dirty="0" err="1"/>
              <a:t>innovation</a:t>
            </a:r>
            <a:r>
              <a:rPr lang="de-DE" dirty="0"/>
              <a:t> </a:t>
            </a:r>
            <a:r>
              <a:rPr lang="de-DE" dirty="0" err="1"/>
              <a:t>ecosystems</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644F2-B007-4591-A347-BBEB75EC2A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961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European </a:t>
            </a:r>
            <a:r>
              <a:rPr lang="de-DE" dirty="0" err="1"/>
              <a:t>challenges</a:t>
            </a:r>
            <a:r>
              <a:rPr lang="de-DE" dirty="0"/>
              <a:t> </a:t>
            </a:r>
          </a:p>
          <a:p>
            <a:pPr marL="171450" lvl="0" indent="-171450">
              <a:buFont typeface="Arial" panose="020B0604020202020204" pitchFamily="34" charset="0"/>
              <a:buChar char="•"/>
            </a:pPr>
            <a:r>
              <a:rPr lang="de-DE" dirty="0" err="1"/>
              <a:t>competing</a:t>
            </a:r>
            <a:r>
              <a:rPr lang="de-DE" dirty="0"/>
              <a:t> in </a:t>
            </a:r>
            <a:r>
              <a:rPr lang="de-DE" dirty="0" err="1"/>
              <a:t>next</a:t>
            </a:r>
            <a:r>
              <a:rPr lang="de-DE" dirty="0"/>
              <a:t> </a:t>
            </a:r>
            <a:r>
              <a:rPr lang="de-DE" dirty="0" err="1"/>
              <a:t>technology</a:t>
            </a:r>
            <a:r>
              <a:rPr lang="de-DE" dirty="0"/>
              <a:t> </a:t>
            </a:r>
            <a:r>
              <a:rPr lang="de-DE" dirty="0" err="1"/>
              <a:t>wave</a:t>
            </a:r>
            <a:r>
              <a:rPr lang="de-DE" dirty="0"/>
              <a:t>, </a:t>
            </a:r>
          </a:p>
          <a:p>
            <a:pPr marL="171450" lvl="0" indent="-171450">
              <a:buFont typeface="Arial" panose="020B0604020202020204" pitchFamily="34" charset="0"/>
              <a:buChar char="•"/>
            </a:pPr>
            <a:r>
              <a:rPr lang="de-DE" dirty="0" err="1"/>
              <a:t>connecting</a:t>
            </a:r>
            <a:r>
              <a:rPr lang="de-DE" dirty="0"/>
              <a:t> </a:t>
            </a:r>
            <a:r>
              <a:rPr lang="de-DE" dirty="0" err="1"/>
              <a:t>innovation</a:t>
            </a:r>
            <a:r>
              <a:rPr lang="de-DE" dirty="0"/>
              <a:t> </a:t>
            </a:r>
            <a:r>
              <a:rPr lang="de-DE" dirty="0" err="1"/>
              <a:t>to</a:t>
            </a:r>
            <a:r>
              <a:rPr lang="de-DE" dirty="0"/>
              <a:t> </a:t>
            </a:r>
            <a:r>
              <a:rPr lang="de-DE" dirty="0" err="1"/>
              <a:t>welfare</a:t>
            </a:r>
            <a:r>
              <a:rPr lang="de-DE" dirty="0"/>
              <a:t>, </a:t>
            </a:r>
          </a:p>
          <a:p>
            <a:pPr marL="171450" lvl="0" indent="-171450">
              <a:buFont typeface="Arial" panose="020B0604020202020204" pitchFamily="34" charset="0"/>
              <a:buChar char="•"/>
            </a:pPr>
            <a:r>
              <a:rPr lang="de-DE" dirty="0" err="1"/>
              <a:t>creating</a:t>
            </a:r>
            <a:r>
              <a:rPr lang="de-DE" dirty="0"/>
              <a:t> </a:t>
            </a:r>
            <a:r>
              <a:rPr lang="de-DE" dirty="0" err="1"/>
              <a:t>future</a:t>
            </a:r>
            <a:r>
              <a:rPr lang="de-DE" dirty="0"/>
              <a:t> </a:t>
            </a:r>
            <a:r>
              <a:rPr lang="de-DE" dirty="0" err="1"/>
              <a:t>dynamic</a:t>
            </a:r>
            <a:r>
              <a:rPr lang="de-DE" dirty="0"/>
              <a:t> </a:t>
            </a:r>
            <a:r>
              <a:rPr lang="de-DE" dirty="0" err="1"/>
              <a:t>economies</a:t>
            </a:r>
            <a:r>
              <a:rPr lang="de-DE" dirty="0"/>
              <a:t>, </a:t>
            </a:r>
          </a:p>
          <a:p>
            <a:pPr marL="171450" lvl="0" indent="-171450">
              <a:buFont typeface="Arial" panose="020B0604020202020204" pitchFamily="34" charset="0"/>
              <a:buChar char="•"/>
            </a:pPr>
            <a:r>
              <a:rPr lang="de-DE" dirty="0" err="1"/>
              <a:t>fostering</a:t>
            </a:r>
            <a:r>
              <a:rPr lang="de-DE" dirty="0"/>
              <a:t> </a:t>
            </a:r>
            <a:r>
              <a:rPr lang="de-DE" dirty="0" err="1"/>
              <a:t>diversity</a:t>
            </a:r>
            <a:r>
              <a:rPr lang="de-DE" dirty="0"/>
              <a:t> </a:t>
            </a:r>
            <a:r>
              <a:rPr lang="de-DE" dirty="0" err="1"/>
              <a:t>and</a:t>
            </a:r>
            <a:r>
              <a:rPr lang="de-DE" dirty="0"/>
              <a:t> </a:t>
            </a:r>
            <a:r>
              <a:rPr lang="de-DE" dirty="0" err="1"/>
              <a:t>inclusivity</a:t>
            </a:r>
            <a:r>
              <a:rPr lang="de-DE" dirty="0"/>
              <a:t>, </a:t>
            </a:r>
          </a:p>
          <a:p>
            <a:pPr marL="171450" lvl="0" indent="-171450">
              <a:buFont typeface="Arial" panose="020B0604020202020204" pitchFamily="34" charset="0"/>
              <a:buChar char="•"/>
            </a:pPr>
            <a:r>
              <a:rPr lang="de-DE" dirty="0" err="1"/>
              <a:t>skills</a:t>
            </a:r>
            <a:r>
              <a:rPr lang="de-DE" dirty="0"/>
              <a:t> </a:t>
            </a:r>
            <a:r>
              <a:rPr lang="de-DE" dirty="0" err="1"/>
              <a:t>gap</a:t>
            </a:r>
            <a:endParaRPr lang="de-DE" dirty="0"/>
          </a:p>
          <a:p>
            <a:pPr lvl="0"/>
            <a:endParaRPr lang="de-DE" dirty="0"/>
          </a:p>
          <a:p>
            <a:pPr lvl="0"/>
            <a:r>
              <a:rPr lang="de-DE" dirty="0"/>
              <a:t>Regional </a:t>
            </a:r>
            <a:r>
              <a:rPr lang="de-DE" dirty="0" err="1"/>
              <a:t>challenges</a:t>
            </a:r>
            <a:r>
              <a:rPr lang="de-DE" dirty="0"/>
              <a:t> </a:t>
            </a:r>
          </a:p>
          <a:p>
            <a:pPr marL="171450" lvl="0" indent="-171450">
              <a:buFont typeface="Arial" panose="020B0604020202020204" pitchFamily="34" charset="0"/>
              <a:buChar char="•"/>
            </a:pPr>
            <a:r>
              <a:rPr lang="de-DE" dirty="0" err="1"/>
              <a:t>Mitigating</a:t>
            </a:r>
            <a:r>
              <a:rPr lang="de-DE" dirty="0"/>
              <a:t> </a:t>
            </a:r>
            <a:r>
              <a:rPr lang="de-DE" dirty="0" err="1"/>
              <a:t>tech</a:t>
            </a:r>
            <a:r>
              <a:rPr lang="de-DE" dirty="0"/>
              <a:t> </a:t>
            </a:r>
            <a:r>
              <a:rPr lang="de-DE" dirty="0" err="1"/>
              <a:t>transfer</a:t>
            </a:r>
            <a:r>
              <a:rPr lang="de-DE" dirty="0"/>
              <a:t> </a:t>
            </a:r>
            <a:r>
              <a:rPr lang="de-DE" dirty="0" err="1"/>
              <a:t>weaknesses</a:t>
            </a:r>
            <a:r>
              <a:rPr lang="de-DE" dirty="0"/>
              <a:t>, </a:t>
            </a:r>
          </a:p>
          <a:p>
            <a:pPr marL="171450" lvl="0" indent="-171450">
              <a:buFont typeface="Arial" panose="020B0604020202020204" pitchFamily="34" charset="0"/>
              <a:buChar char="•"/>
            </a:pPr>
            <a:r>
              <a:rPr lang="de-DE" dirty="0" err="1"/>
              <a:t>linking</a:t>
            </a:r>
            <a:r>
              <a:rPr lang="de-DE" dirty="0"/>
              <a:t> </a:t>
            </a:r>
            <a:r>
              <a:rPr lang="de-DE" dirty="0" err="1"/>
              <a:t>fragemented</a:t>
            </a:r>
            <a:r>
              <a:rPr lang="de-DE" dirty="0"/>
              <a:t> </a:t>
            </a:r>
            <a:r>
              <a:rPr lang="de-DE" dirty="0" err="1"/>
              <a:t>innovation</a:t>
            </a:r>
            <a:r>
              <a:rPr lang="de-DE" dirty="0"/>
              <a:t> </a:t>
            </a:r>
            <a:r>
              <a:rPr lang="de-DE" dirty="0" err="1"/>
              <a:t>ecosystems</a:t>
            </a:r>
            <a:r>
              <a:rPr lang="de-DE" dirty="0"/>
              <a:t>/</a:t>
            </a:r>
            <a:r>
              <a:rPr lang="de-DE" dirty="0" err="1"/>
              <a:t>promoting</a:t>
            </a:r>
            <a:r>
              <a:rPr lang="de-DE" dirty="0"/>
              <a:t> </a:t>
            </a:r>
            <a:r>
              <a:rPr lang="de-DE" dirty="0" err="1"/>
              <a:t>innovation</a:t>
            </a:r>
            <a:r>
              <a:rPr lang="de-DE" dirty="0"/>
              <a:t> </a:t>
            </a:r>
            <a:r>
              <a:rPr lang="de-DE" dirty="0" err="1"/>
              <a:t>cohesion</a:t>
            </a:r>
            <a:r>
              <a:rPr lang="de-DE" dirty="0"/>
              <a:t>, </a:t>
            </a:r>
          </a:p>
          <a:p>
            <a:pPr marL="171450" lvl="0" indent="-171450">
              <a:buFont typeface="Arial" panose="020B0604020202020204" pitchFamily="34" charset="0"/>
              <a:buChar char="•"/>
            </a:pPr>
            <a:r>
              <a:rPr lang="de-DE" dirty="0" err="1"/>
              <a:t>promoting</a:t>
            </a:r>
            <a:r>
              <a:rPr lang="de-DE" dirty="0"/>
              <a:t> open </a:t>
            </a:r>
            <a:r>
              <a:rPr lang="de-DE" dirty="0" err="1"/>
              <a:t>science</a:t>
            </a:r>
            <a:r>
              <a:rPr lang="de-DE" dirty="0"/>
              <a:t> </a:t>
            </a:r>
            <a:r>
              <a:rPr lang="de-DE" dirty="0" err="1"/>
              <a:t>and</a:t>
            </a:r>
            <a:r>
              <a:rPr lang="de-DE" dirty="0"/>
              <a:t> open </a:t>
            </a:r>
            <a:r>
              <a:rPr lang="de-DE" dirty="0" err="1"/>
              <a:t>innovation</a:t>
            </a:r>
            <a:r>
              <a:rPr lang="de-DE" dirty="0"/>
              <a:t> </a:t>
            </a:r>
            <a:r>
              <a:rPr lang="de-DE" dirty="0" err="1"/>
              <a:t>policies</a:t>
            </a:r>
            <a:r>
              <a:rPr lang="de-DE" dirty="0"/>
              <a:t>, </a:t>
            </a:r>
          </a:p>
          <a:p>
            <a:pPr marL="171450" lvl="0" indent="-171450">
              <a:buFont typeface="Arial" panose="020B0604020202020204" pitchFamily="34" charset="0"/>
              <a:buChar char="•"/>
            </a:pPr>
            <a:r>
              <a:rPr lang="de-DE" dirty="0" err="1"/>
              <a:t>broadening</a:t>
            </a:r>
            <a:r>
              <a:rPr lang="de-DE" dirty="0"/>
              <a:t> </a:t>
            </a:r>
            <a:r>
              <a:rPr lang="de-DE" dirty="0" err="1"/>
              <a:t>participation</a:t>
            </a:r>
            <a:r>
              <a:rPr lang="de-DE" dirty="0"/>
              <a:t> in European </a:t>
            </a:r>
            <a:r>
              <a:rPr lang="de-DE" dirty="0" err="1"/>
              <a:t>programmes</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644F2-B007-4591-A347-BBEB75EC2A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1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Shorter time-frame support instruments</a:t>
            </a:r>
            <a:r>
              <a:rPr lang="en-US" sz="1200" b="0" i="0" u="none" strike="noStrike" kern="1200" baseline="0" dirty="0">
                <a:solidFill>
                  <a:schemeClr val="tx1"/>
                </a:solidFill>
                <a:latin typeface="+mn-lt"/>
                <a:ea typeface="+mn-ea"/>
                <a:cs typeface="+mn-cs"/>
              </a:rPr>
              <a:t>, more adapted to the duration of applied research projects would help increase the contribution of applied research institutions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nurture the </a:t>
            </a:r>
            <a:r>
              <a:rPr lang="en-US" sz="1200" b="1" i="0" u="none" strike="noStrike" kern="1200" baseline="0" dirty="0">
                <a:solidFill>
                  <a:schemeClr val="tx1"/>
                </a:solidFill>
                <a:latin typeface="+mn-lt"/>
                <a:ea typeface="+mn-ea"/>
                <a:cs typeface="+mn-cs"/>
              </a:rPr>
              <a:t>innovative entrepreneurs of tomorrow</a:t>
            </a:r>
            <a:r>
              <a:rPr lang="en-US" sz="1200" b="0" i="0" u="none" strike="noStrike" kern="1200" baseline="0" dirty="0">
                <a:solidFill>
                  <a:schemeClr val="tx1"/>
                </a:solidFill>
                <a:latin typeface="+mn-lt"/>
                <a:ea typeface="+mn-ea"/>
                <a:cs typeface="+mn-cs"/>
              </a:rPr>
              <a:t>, we should develop strong synergies between EU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addressing entrepreneurship in all its facets, including collaborative, applied research activities in curricula. This could take the form of deeper links between ERASMUS+, COSME’s successor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for entrepreneurs and the EIT.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a:t>
            </a:r>
            <a:r>
              <a:rPr lang="en-US" sz="1200" b="1" i="0" u="none" strike="noStrike" kern="1200" baseline="0" dirty="0">
                <a:solidFill>
                  <a:schemeClr val="tx1"/>
                </a:solidFill>
                <a:latin typeface="+mn-lt"/>
                <a:ea typeface="+mn-ea"/>
                <a:cs typeface="+mn-cs"/>
              </a:rPr>
              <a:t>connect the complementary strengths of UAS </a:t>
            </a:r>
            <a:r>
              <a:rPr lang="en-US" sz="1200" b="0" i="0" u="none" strike="noStrike" kern="1200" baseline="0" dirty="0">
                <a:solidFill>
                  <a:schemeClr val="tx1"/>
                </a:solidFill>
                <a:latin typeface="+mn-lt"/>
                <a:ea typeface="+mn-ea"/>
                <a:cs typeface="+mn-cs"/>
              </a:rPr>
              <a:t>and traditional research intensive universities, the </a:t>
            </a:r>
            <a:r>
              <a:rPr lang="en-US" sz="1200" b="1" i="0" u="none" strike="noStrike" kern="1200" baseline="0" dirty="0">
                <a:solidFill>
                  <a:schemeClr val="tx1"/>
                </a:solidFill>
                <a:latin typeface="+mn-lt"/>
                <a:ea typeface="+mn-ea"/>
                <a:cs typeface="+mn-cs"/>
              </a:rPr>
              <a:t>integration of UAS in the instruments of EIT KICs and the European Universities Initiative should be reinforced</a:t>
            </a:r>
            <a:r>
              <a:rPr lang="en-US" sz="1200" b="0" i="0" u="none" strike="noStrike" kern="1200" baseline="0" dirty="0">
                <a:solidFill>
                  <a:schemeClr val="tx1"/>
                </a:solidFill>
                <a:latin typeface="+mn-lt"/>
                <a:ea typeface="+mn-ea"/>
                <a:cs typeface="+mn-cs"/>
              </a:rPr>
              <a:t>. Addressing the skills gap requires the contribution of all types of higher education institutions.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Develop support within the European Innovation Ecosystems (EIE) instrument to better connect actors within applied research </a:t>
            </a:r>
            <a:r>
              <a:rPr lang="en-US" sz="1200" b="0" i="0" u="none" strike="noStrike" kern="1200" baseline="0" dirty="0">
                <a:solidFill>
                  <a:schemeClr val="tx1"/>
                </a:solidFill>
                <a:latin typeface="+mn-lt"/>
                <a:ea typeface="+mn-ea"/>
                <a:cs typeface="+mn-cs"/>
              </a:rPr>
              <a:t>across Europe to seek synergies across national and regional innovation strategies, including benchmarking activities and scaling UAS-led projects from regional to European levels, </a:t>
            </a:r>
          </a:p>
          <a:p>
            <a:endParaRPr lang="de-DE" sz="1200" b="0" i="0" u="none" strike="noStrike" kern="1200" baseline="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644F2-B007-4591-A347-BBEB75EC2A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9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644F2-B007-4591-A347-BBEB75EC2A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81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Develop local innovation ecosystems - To bolster innovation for inclusive development, the White Paper introduces a significant policy shift in including civil society in STI planning at all levels, and devoting resources to supporting grassroots and other neglected innovators. The realisation of the ambitions of this White Paper will in part depend on building an innovation culture in society and developing a science-literate and aware citizenry. </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6DA9-4CD5-4265-9128-F9AC504501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33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Arial" panose="020B0604020202020204" pitchFamily="34" charset="0"/>
                <a:ea typeface="Calibri" panose="020F0502020204030204" pitchFamily="34" charset="0"/>
                <a:cs typeface="Times New Roman" panose="02020603050405020304" pitchFamily="18" charset="0"/>
              </a:rPr>
              <a:t>The NRF’s Vision 2030 positions the organisation to enable, facilitate and perform excellent research which seeks to extend knowledge frontiers and address national challenges. To achieve this ambition, the NRF is advancing a research impact agenda.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DC026-3500-4F9D-A5FC-9713E7449A7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78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i="1" dirty="0">
                <a:solidFill>
                  <a:srgbClr val="000000"/>
                </a:solidFill>
                <a:effectLst/>
                <a:latin typeface="Arial" panose="020B0604020202020204" pitchFamily="34" charset="0"/>
                <a:ea typeface="Calibri" panose="020F0502020204030204" pitchFamily="34" charset="0"/>
              </a:rPr>
              <a:t>A beneficial change in society or knowledge advancement brought about as the direct or indirect result of the NRF’s research support interventions, whether planned or unintended; immediate or long-term.</a:t>
            </a:r>
            <a:endParaRPr lang="en-ZA" sz="1800" dirty="0">
              <a:solidFill>
                <a:srgbClr val="000000"/>
              </a:solidFill>
              <a:effectLst/>
              <a:latin typeface="Arial" panose="020B060402020202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6DA9-4CD5-4265-9128-F9AC504501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005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6DA9-4CD5-4265-9128-F9AC504501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40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dirty="0">
                <a:latin typeface="Arial" panose="020B0604020202020204" pitchFamily="34" charset="0"/>
              </a:rPr>
              <a:t>DST Science Engagement Strategy, Jan 2015</a:t>
            </a:r>
            <a:r>
              <a:rPr lang="en-ZA" sz="1100" baseline="0" dirty="0">
                <a:latin typeface="Arial" panose="020B0604020202020204" pitchFamily="34" charset="0"/>
              </a:rPr>
              <a:t> .</a:t>
            </a:r>
            <a:r>
              <a:rPr lang="en-ZA" sz="1100" dirty="0">
                <a:latin typeface="Arial" panose="020B0604020202020204" pitchFamily="34" charset="0"/>
              </a:rPr>
              <a:t>First of its kind for the DST and its entities.</a:t>
            </a:r>
          </a:p>
          <a:p>
            <a:endParaRPr lang="en-ZA" sz="1100" dirty="0">
              <a:latin typeface="Arial" panose="020B0604020202020204" pitchFamily="34" charset="0"/>
            </a:endParaRPr>
          </a:p>
          <a:p>
            <a:pPr marL="0" indent="0">
              <a:spcAft>
                <a:spcPts val="600"/>
              </a:spcAft>
              <a:buNone/>
            </a:pPr>
            <a:r>
              <a:rPr lang="en-ZA" sz="1200" u="sng" dirty="0">
                <a:latin typeface="Arial" panose="020B0604020202020204" pitchFamily="34" charset="0"/>
              </a:rPr>
              <a:t>Attempts to </a:t>
            </a:r>
          </a:p>
          <a:p>
            <a:pPr marL="514350" indent="-514350">
              <a:spcAft>
                <a:spcPts val="600"/>
              </a:spcAft>
              <a:buFont typeface="Arial" panose="020B0604020202020204" pitchFamily="34" charset="0"/>
              <a:buChar char="•"/>
            </a:pPr>
            <a:r>
              <a:rPr lang="en-US" sz="1200" dirty="0" err="1">
                <a:latin typeface="Arial" panose="020B0604020202020204" pitchFamily="34" charset="0"/>
              </a:rPr>
              <a:t>Systematise</a:t>
            </a:r>
            <a:r>
              <a:rPr lang="en-US" sz="1200" dirty="0">
                <a:latin typeface="Arial" panose="020B0604020202020204" pitchFamily="34" charset="0"/>
              </a:rPr>
              <a:t> through increased coordination (beyond NRF)</a:t>
            </a:r>
          </a:p>
          <a:p>
            <a:pPr marL="514350" indent="-514350">
              <a:spcAft>
                <a:spcPts val="600"/>
              </a:spcAft>
              <a:buFont typeface="Arial" panose="020B0604020202020204" pitchFamily="34" charset="0"/>
              <a:buChar char="•"/>
            </a:pPr>
            <a:r>
              <a:rPr lang="en-US" sz="1200" dirty="0" err="1">
                <a:latin typeface="Arial" panose="020B0604020202020204" pitchFamily="34" charset="0"/>
              </a:rPr>
              <a:t>Professionalise</a:t>
            </a:r>
            <a:r>
              <a:rPr lang="en-US" sz="1200" dirty="0">
                <a:latin typeface="Arial" panose="020B0604020202020204" pitchFamily="34" charset="0"/>
              </a:rPr>
              <a:t> science communications</a:t>
            </a:r>
          </a:p>
          <a:p>
            <a:pPr marL="514350" indent="-514350">
              <a:spcAft>
                <a:spcPts val="600"/>
              </a:spcAft>
              <a:buFont typeface="Arial" panose="020B0604020202020204" pitchFamily="34" charset="0"/>
              <a:buChar char="•"/>
            </a:pPr>
            <a:r>
              <a:rPr lang="en-US" sz="1200" dirty="0">
                <a:latin typeface="Arial" panose="020B0604020202020204" pitchFamily="34" charset="0"/>
              </a:rPr>
              <a:t>Raise status of S&amp;T in public and political perception</a:t>
            </a:r>
          </a:p>
          <a:p>
            <a:pPr marL="514350" indent="-514350">
              <a:spcAft>
                <a:spcPts val="600"/>
              </a:spcAft>
              <a:buFont typeface="Arial" panose="020B0604020202020204" pitchFamily="34" charset="0"/>
              <a:buChar char="•"/>
            </a:pPr>
            <a:r>
              <a:rPr lang="en-US" sz="1200" dirty="0">
                <a:latin typeface="Arial" panose="020B0604020202020204" pitchFamily="34" charset="0"/>
              </a:rPr>
              <a:t>Transcend deficit model philoso</a:t>
            </a:r>
            <a:r>
              <a:rPr lang="en-US" sz="1400" dirty="0"/>
              <a:t>phy</a:t>
            </a:r>
            <a:endParaRPr lang="en-GB" sz="1400" dirty="0"/>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6DA9-4CD5-4265-9128-F9AC504501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647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latin typeface="+mj-lt"/>
              </a:rPr>
              <a:t>Unique social, cultural, economic, and political complexes shape contexts and hence the intended and unintended impacts.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j-lt"/>
              </a:rPr>
              <a:t>Engagement value high when science is controversial or when  human contexts  are most complex and/or /contentious.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j-lt"/>
              </a:rPr>
              <a:t>‘Perils of Impact’– linearity/ unpredictability/measurement /instrumentalization/</a:t>
            </a:r>
          </a:p>
          <a:p>
            <a:endParaRPr lang="en-GB" dirty="0">
              <a:solidFill>
                <a:schemeClr val="tx1"/>
              </a:solidFill>
              <a:latin typeface="+mj-lt"/>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66DA9-4CD5-4265-9128-F9AC504501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67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644F2-B007-4591-A347-BBEB75EC2A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27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644F2-B007-4591-A347-BBEB75EC2A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32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55146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317238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18068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5110A061-CD05-4DD2-BD6C-C0A6E7B7931E}" type="datetimeFigureOut">
              <a:rPr lang="en-US" smtClean="0">
                <a:solidFill>
                  <a:srgbClr val="4F81BD"/>
                </a:solidFill>
              </a:rPr>
              <a:pPr/>
              <a:t>10/19/2021</a:t>
            </a:fld>
            <a:endParaRPr lang="en-US">
              <a:solidFill>
                <a:srgbClr val="4F81BD"/>
              </a:solidFill>
            </a:endParaRPr>
          </a:p>
        </p:txBody>
      </p:sp>
      <p:sp>
        <p:nvSpPr>
          <p:cNvPr id="5" name="Footer Placeholder 4"/>
          <p:cNvSpPr>
            <a:spLocks noGrp="1"/>
          </p:cNvSpPr>
          <p:nvPr>
            <p:ph type="ftr" sz="quarter" idx="11"/>
          </p:nvPr>
        </p:nvSpPr>
        <p:spPr/>
        <p:txBody>
          <a:bodyPr/>
          <a:lstStyle/>
          <a:p>
            <a:endParaRPr lang="en-US">
              <a:solidFill>
                <a:srgbClr val="4F81BD"/>
              </a:solidFill>
            </a:endParaRPr>
          </a:p>
        </p:txBody>
      </p:sp>
      <p:sp>
        <p:nvSpPr>
          <p:cNvPr id="6" name="Slide Number Placeholder 5"/>
          <p:cNvSpPr>
            <a:spLocks noGrp="1"/>
          </p:cNvSpPr>
          <p:nvPr>
            <p:ph type="sldNum" sz="quarter" idx="12"/>
          </p:nvPr>
        </p:nvSpPr>
        <p:spPr/>
        <p:txBody>
          <a:bodyPr/>
          <a:lstStyle/>
          <a:p>
            <a:fld id="{A8380127-2E4F-4720-A546-49D7111EBC0C}"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199465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Text Bullets">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50"/>
            <a:ext cx="11617291" cy="432047"/>
          </a:xfrm>
        </p:spPr>
        <p:txBody>
          <a:bodyPr/>
          <a:lstStyle/>
          <a:p>
            <a:r>
              <a:rPr lang="en-US"/>
              <a:t>Click to edit Master title style</a:t>
            </a:r>
          </a:p>
        </p:txBody>
      </p:sp>
      <p:sp>
        <p:nvSpPr>
          <p:cNvPr id="3" name="Subtitle 2"/>
          <p:cNvSpPr>
            <a:spLocks noGrp="1"/>
          </p:cNvSpPr>
          <p:nvPr>
            <p:ph type="subTitle" idx="1"/>
          </p:nvPr>
        </p:nvSpPr>
        <p:spPr>
          <a:xfrm>
            <a:off x="335360" y="908720"/>
            <a:ext cx="11617291" cy="504056"/>
          </a:xfrm>
        </p:spPr>
        <p:txBody>
          <a:bodyPr>
            <a:normAutofit/>
          </a:bodyPr>
          <a:lstStyle>
            <a:lvl1pPr marL="0" indent="0" algn="l">
              <a:buNone/>
              <a:defRPr sz="1600" b="1">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10A061-CD05-4DD2-BD6C-C0A6E7B7931E}" type="datetimeFigureOut">
              <a:rPr lang="en-US" smtClean="0">
                <a:solidFill>
                  <a:srgbClr val="4F81BD"/>
                </a:solidFill>
              </a:rPr>
              <a:pPr/>
              <a:t>10/19/2021</a:t>
            </a:fld>
            <a:endParaRPr lang="en-US">
              <a:solidFill>
                <a:srgbClr val="4F81BD"/>
              </a:solidFill>
            </a:endParaRPr>
          </a:p>
        </p:txBody>
      </p:sp>
      <p:sp>
        <p:nvSpPr>
          <p:cNvPr id="5" name="Footer Placeholder 4"/>
          <p:cNvSpPr>
            <a:spLocks noGrp="1"/>
          </p:cNvSpPr>
          <p:nvPr>
            <p:ph type="ftr" sz="quarter" idx="11"/>
          </p:nvPr>
        </p:nvSpPr>
        <p:spPr/>
        <p:txBody>
          <a:bodyPr/>
          <a:lstStyle/>
          <a:p>
            <a:endParaRPr lang="en-US">
              <a:solidFill>
                <a:srgbClr val="4F81BD"/>
              </a:solidFill>
            </a:endParaRPr>
          </a:p>
        </p:txBody>
      </p:sp>
      <p:sp>
        <p:nvSpPr>
          <p:cNvPr id="6" name="Slide Number Placeholder 5"/>
          <p:cNvSpPr>
            <a:spLocks noGrp="1"/>
          </p:cNvSpPr>
          <p:nvPr>
            <p:ph type="sldNum" sz="quarter" idx="12"/>
          </p:nvPr>
        </p:nvSpPr>
        <p:spPr/>
        <p:txBody>
          <a:bodyPr/>
          <a:lstStyle/>
          <a:p>
            <a:fld id="{A8380127-2E4F-4720-A546-49D7111EBC0C}" type="slidenum">
              <a:rPr lang="en-US" smtClean="0">
                <a:solidFill>
                  <a:srgbClr val="4F81BD"/>
                </a:solidFill>
              </a:rPr>
              <a:pPr/>
              <a:t>‹#›</a:t>
            </a:fld>
            <a:endParaRPr lang="en-US">
              <a:solidFill>
                <a:srgbClr val="4F81BD"/>
              </a:solidFill>
            </a:endParaRPr>
          </a:p>
        </p:txBody>
      </p:sp>
      <p:sp>
        <p:nvSpPr>
          <p:cNvPr id="8" name="Content Placeholder 7"/>
          <p:cNvSpPr>
            <a:spLocks noGrp="1"/>
          </p:cNvSpPr>
          <p:nvPr>
            <p:ph sz="quarter" idx="13"/>
          </p:nvPr>
        </p:nvSpPr>
        <p:spPr>
          <a:xfrm>
            <a:off x="335360" y="1556792"/>
            <a:ext cx="11617291" cy="3816424"/>
          </a:xfrm>
        </p:spPr>
        <p:txBody>
          <a:bodyPr/>
          <a:lstStyle>
            <a:lvl1pPr marL="285750" indent="-285750">
              <a:buFont typeface="Wingdings" panose="05000000000000000000" pitchFamily="2" charset="2"/>
              <a:buChar char="v"/>
              <a:defRPr/>
            </a:lvl1pPr>
            <a:lvl3pPr marL="1257300" indent="-342900">
              <a:buFont typeface="+mj-lt"/>
              <a:buAutoNum type="arabicPeriod"/>
              <a:defRPr/>
            </a:lvl3pPr>
            <a:lvl4pPr marL="1714500" indent="-342900">
              <a:buFont typeface="+mj-lt"/>
              <a:buAutoNum type="alphaLcParenR"/>
              <a:defRPr/>
            </a:lvl4pPr>
            <a:lvl5pPr marL="2114550" indent="-285750">
              <a:buFont typeface="Wingdings" panose="05000000000000000000"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6739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0A061-CD05-4DD2-BD6C-C0A6E7B7931E}" type="datetimeFigureOut">
              <a:rPr lang="en-US" smtClean="0">
                <a:solidFill>
                  <a:srgbClr val="4F81BD"/>
                </a:solidFill>
              </a:rPr>
              <a:pPr/>
              <a:t>10/19/2021</a:t>
            </a:fld>
            <a:endParaRPr lang="en-US">
              <a:solidFill>
                <a:srgbClr val="4F81BD"/>
              </a:solidFill>
            </a:endParaRPr>
          </a:p>
        </p:txBody>
      </p:sp>
      <p:sp>
        <p:nvSpPr>
          <p:cNvPr id="3" name="Footer Placeholder 2"/>
          <p:cNvSpPr>
            <a:spLocks noGrp="1"/>
          </p:cNvSpPr>
          <p:nvPr>
            <p:ph type="ftr" sz="quarter" idx="11"/>
          </p:nvPr>
        </p:nvSpPr>
        <p:spPr/>
        <p:txBody>
          <a:bodyPr/>
          <a:lstStyle/>
          <a:p>
            <a:endParaRPr lang="en-US">
              <a:solidFill>
                <a:srgbClr val="4F81BD"/>
              </a:solidFill>
            </a:endParaRPr>
          </a:p>
        </p:txBody>
      </p:sp>
      <p:sp>
        <p:nvSpPr>
          <p:cNvPr id="4" name="Slide Number Placeholder 3"/>
          <p:cNvSpPr>
            <a:spLocks noGrp="1"/>
          </p:cNvSpPr>
          <p:nvPr>
            <p:ph type="sldNum" sz="quarter" idx="12"/>
          </p:nvPr>
        </p:nvSpPr>
        <p:spPr/>
        <p:txBody>
          <a:bodyPr/>
          <a:lstStyle/>
          <a:p>
            <a:fld id="{A8380127-2E4F-4720-A546-49D7111EBC0C}"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229167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0A061-CD05-4DD2-BD6C-C0A6E7B7931E}" type="datetimeFigureOut">
              <a:rPr lang="en-US" smtClean="0">
                <a:solidFill>
                  <a:srgbClr val="4F81BD"/>
                </a:solidFill>
              </a:rPr>
              <a:pPr/>
              <a:t>10/19/2021</a:t>
            </a:fld>
            <a:endParaRPr lang="en-US">
              <a:solidFill>
                <a:srgbClr val="4F81BD"/>
              </a:solidFill>
            </a:endParaRPr>
          </a:p>
        </p:txBody>
      </p:sp>
      <p:sp>
        <p:nvSpPr>
          <p:cNvPr id="5" name="Footer Placeholder 4"/>
          <p:cNvSpPr>
            <a:spLocks noGrp="1"/>
          </p:cNvSpPr>
          <p:nvPr>
            <p:ph type="ftr" sz="quarter" idx="11"/>
          </p:nvPr>
        </p:nvSpPr>
        <p:spPr/>
        <p:txBody>
          <a:bodyPr/>
          <a:lstStyle/>
          <a:p>
            <a:endParaRPr lang="en-US">
              <a:solidFill>
                <a:srgbClr val="4F81BD"/>
              </a:solidFill>
            </a:endParaRPr>
          </a:p>
        </p:txBody>
      </p:sp>
      <p:sp>
        <p:nvSpPr>
          <p:cNvPr id="6" name="Slide Number Placeholder 5"/>
          <p:cNvSpPr>
            <a:spLocks noGrp="1"/>
          </p:cNvSpPr>
          <p:nvPr>
            <p:ph type="sldNum" sz="quarter" idx="12"/>
          </p:nvPr>
        </p:nvSpPr>
        <p:spPr/>
        <p:txBody>
          <a:bodyPr/>
          <a:lstStyle/>
          <a:p>
            <a:fld id="{A8380127-2E4F-4720-A546-49D7111EBC0C}" type="slidenum">
              <a:rPr lang="en-US" smtClean="0">
                <a:solidFill>
                  <a:srgbClr val="4F81BD"/>
                </a:solidFill>
              </a:rPr>
              <a:pPr/>
              <a:t>‹#›</a:t>
            </a:fld>
            <a:endParaRPr lang="en-US">
              <a:solidFill>
                <a:srgbClr val="4F81BD"/>
              </a:solidFill>
            </a:endParaRPr>
          </a:p>
        </p:txBody>
      </p:sp>
    </p:spTree>
    <p:extLst>
      <p:ext uri="{BB962C8B-B14F-4D97-AF65-F5344CB8AC3E}">
        <p14:creationId xmlns:p14="http://schemas.microsoft.com/office/powerpoint/2010/main" val="366128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pic>
        <p:nvPicPr>
          <p:cNvPr id="2" name="Picture 51">
            <a:extLst>
              <a:ext uri="{FF2B5EF4-FFF2-40B4-BE49-F238E27FC236}">
                <a16:creationId xmlns:a16="http://schemas.microsoft.com/office/drawing/2014/main" id="{FB28210D-8C6E-4689-B67C-4A1BABD260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213" y="136525"/>
            <a:ext cx="1468574" cy="1134980"/>
          </a:xfrm>
          <a:prstGeom prst="rect">
            <a:avLst/>
          </a:prstGeom>
        </p:spPr>
      </p:pic>
    </p:spTree>
    <p:extLst>
      <p:ext uri="{BB962C8B-B14F-4D97-AF65-F5344CB8AC3E}">
        <p14:creationId xmlns:p14="http://schemas.microsoft.com/office/powerpoint/2010/main" val="64581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1E60FC-DC3B-436D-A16D-A9B664275F0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5C5542-D2EF-4A61-A427-25C5D785563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51">
            <a:extLst>
              <a:ext uri="{FF2B5EF4-FFF2-40B4-BE49-F238E27FC236}">
                <a16:creationId xmlns:a16="http://schemas.microsoft.com/office/drawing/2014/main" id="{9A4A2D21-24B3-4557-B3FE-4E6BDC2C54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213" y="136525"/>
            <a:ext cx="1468574" cy="1134980"/>
          </a:xfrm>
          <a:prstGeom prst="rect">
            <a:avLst/>
          </a:prstGeom>
        </p:spPr>
      </p:pic>
    </p:spTree>
    <p:extLst>
      <p:ext uri="{BB962C8B-B14F-4D97-AF65-F5344CB8AC3E}">
        <p14:creationId xmlns:p14="http://schemas.microsoft.com/office/powerpoint/2010/main" val="135310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245417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09548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328128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791B6CB-EA61-463B-9BE6-C973201B093E}" type="datetimeFigureOut">
              <a:rPr lang="nl-NL" smtClean="0"/>
              <a:t>19-10-2021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89529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3791B6CB-EA61-463B-9BE6-C973201B093E}" type="datetimeFigureOut">
              <a:rPr lang="nl-NL" smtClean="0"/>
              <a:t>19-10-2021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272917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791B6CB-EA61-463B-9BE6-C973201B093E}" type="datetimeFigureOut">
              <a:rPr lang="nl-NL" smtClean="0"/>
              <a:t>19-10-2021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270205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392125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a:t>
            </a:fld>
            <a:endParaRPr lang="nl-NL"/>
          </a:p>
        </p:txBody>
      </p:sp>
    </p:spTree>
    <p:extLst>
      <p:ext uri="{BB962C8B-B14F-4D97-AF65-F5344CB8AC3E}">
        <p14:creationId xmlns:p14="http://schemas.microsoft.com/office/powerpoint/2010/main" val="124351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B6CB-EA61-463B-9BE6-C973201B093E}" type="datetimeFigureOut">
              <a:rPr lang="nl-NL" smtClean="0"/>
              <a:t>19-10-2021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A41A9-402C-4B38-AED4-AF722CC509D0}" type="slidenum">
              <a:rPr lang="nl-NL" smtClean="0"/>
              <a:t>‹#›</a:t>
            </a:fld>
            <a:endParaRPr lang="nl-NL"/>
          </a:p>
        </p:txBody>
      </p:sp>
    </p:spTree>
    <p:extLst>
      <p:ext uri="{BB962C8B-B14F-4D97-AF65-F5344CB8AC3E}">
        <p14:creationId xmlns:p14="http://schemas.microsoft.com/office/powerpoint/2010/main" val="267205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260648"/>
            <a:ext cx="11521280" cy="43204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35360" y="908721"/>
            <a:ext cx="11521280" cy="44644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5505" y="5661249"/>
            <a:ext cx="2844800" cy="216023"/>
          </a:xfrm>
          <a:prstGeom prst="rect">
            <a:avLst/>
          </a:prstGeom>
        </p:spPr>
        <p:txBody>
          <a:bodyPr vert="horz" lIns="91440" tIns="45720" rIns="91440" bIns="45720" rtlCol="0" anchor="ctr"/>
          <a:lstStyle>
            <a:lvl1pPr algn="l">
              <a:defRPr sz="1000">
                <a:solidFill>
                  <a:schemeClr val="accent1"/>
                </a:solidFill>
              </a:defRPr>
            </a:lvl1pPr>
          </a:lstStyle>
          <a:p>
            <a:fld id="{5110A061-CD05-4DD2-BD6C-C0A6E7B7931E}" type="datetimeFigureOut">
              <a:rPr lang="en-US" smtClean="0"/>
              <a:pPr/>
              <a:t>10/19/2021</a:t>
            </a:fld>
            <a:endParaRPr lang="en-US" dirty="0"/>
          </a:p>
        </p:txBody>
      </p:sp>
      <p:sp>
        <p:nvSpPr>
          <p:cNvPr id="5" name="Footer Placeholder 4"/>
          <p:cNvSpPr>
            <a:spLocks noGrp="1"/>
          </p:cNvSpPr>
          <p:nvPr>
            <p:ph type="ftr" sz="quarter" idx="3"/>
          </p:nvPr>
        </p:nvSpPr>
        <p:spPr>
          <a:xfrm>
            <a:off x="4165600" y="5661249"/>
            <a:ext cx="3860800" cy="216023"/>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9031695" y="5661249"/>
            <a:ext cx="2844800" cy="216023"/>
          </a:xfrm>
          <a:prstGeom prst="rect">
            <a:avLst/>
          </a:prstGeom>
        </p:spPr>
        <p:txBody>
          <a:bodyPr vert="horz" lIns="91440" tIns="45720" rIns="91440" bIns="45720" rtlCol="0" anchor="ctr"/>
          <a:lstStyle>
            <a:lvl1pPr algn="r">
              <a:defRPr sz="1000">
                <a:solidFill>
                  <a:schemeClr val="accent1"/>
                </a:solidFill>
              </a:defRPr>
            </a:lvl1pPr>
          </a:lstStyle>
          <a:p>
            <a:fld id="{A8380127-2E4F-4720-A546-49D7111EBC0C}" type="slidenum">
              <a:rPr lang="en-US" smtClean="0"/>
              <a:pPr/>
              <a:t>‹#›</a:t>
            </a:fld>
            <a:endParaRPr lang="en-US"/>
          </a:p>
        </p:txBody>
      </p:sp>
    </p:spTree>
    <p:extLst>
      <p:ext uri="{BB962C8B-B14F-4D97-AF65-F5344CB8AC3E}">
        <p14:creationId xmlns:p14="http://schemas.microsoft.com/office/powerpoint/2010/main" val="3822551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2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74138"/>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image" Target="../media/image17.wmf"/><Relationship Id="rId1" Type="http://schemas.openxmlformats.org/officeDocument/2006/relationships/slideLayout" Target="../slideLayouts/slideLayout16.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channel/UClnB9WOiO3M_g0MupSfKsFg" TargetMode="External"/><Relationship Id="rId3" Type="http://schemas.openxmlformats.org/officeDocument/2006/relationships/hyperlink" Target="http://www.uas4europe.eu/" TargetMode="External"/><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hyperlink" Target="https://www.linkedin.com/company/uas4europe" TargetMode="External"/><Relationship Id="rId5" Type="http://schemas.openxmlformats.org/officeDocument/2006/relationships/hyperlink" Target="https://twitter.com/UAS4EUROPE" TargetMode="External"/><Relationship Id="rId10" Type="http://schemas.openxmlformats.org/officeDocument/2006/relationships/image" Target="../media/image16.png"/><Relationship Id="rId4" Type="http://schemas.openxmlformats.org/officeDocument/2006/relationships/hyperlink" Target="mailto:info@uas4europe.eu" TargetMode="External"/><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88" y="5596524"/>
            <a:ext cx="3979657" cy="869664"/>
          </a:xfrm>
          <a:prstGeom prst="rect">
            <a:avLst/>
          </a:prstGeom>
        </p:spPr>
      </p:pic>
      <p:sp>
        <p:nvSpPr>
          <p:cNvPr id="19" name="Tekstvak 18"/>
          <p:cNvSpPr txBox="1"/>
          <p:nvPr/>
        </p:nvSpPr>
        <p:spPr>
          <a:xfrm>
            <a:off x="0" y="1777818"/>
            <a:ext cx="12192001"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Impact of </a:t>
            </a:r>
            <a:r>
              <a:rPr kumimoji="0" lang="nl-NL" sz="3600" b="0" i="1" u="none" strike="noStrike" kern="1200" cap="none" spc="0" normalizeH="0" baseline="0" noProof="0" dirty="0" err="1">
                <a:ln>
                  <a:noFill/>
                </a:ln>
                <a:solidFill>
                  <a:prstClr val="black">
                    <a:lumMod val="50000"/>
                  </a:prstClr>
                </a:solidFill>
                <a:effectLst/>
                <a:uLnTx/>
                <a:uFillTx/>
                <a:latin typeface="Garamond" panose="02020404030301010803" pitchFamily="18" charset="0"/>
                <a:ea typeface="+mn-ea"/>
                <a:cs typeface="+mn-cs"/>
              </a:rPr>
              <a:t>Social</a:t>
            </a: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 Sciences, </a:t>
            </a:r>
            <a:r>
              <a:rPr kumimoji="0" lang="nl-NL" sz="3600" b="0" i="1" u="none" strike="noStrike" kern="1200" cap="none" spc="0" normalizeH="0" baseline="0" noProof="0" dirty="0" err="1">
                <a:ln>
                  <a:noFill/>
                </a:ln>
                <a:solidFill>
                  <a:prstClr val="black">
                    <a:lumMod val="50000"/>
                  </a:prstClr>
                </a:solidFill>
                <a:effectLst/>
                <a:uLnTx/>
                <a:uFillTx/>
                <a:latin typeface="Garamond" panose="02020404030301010803" pitchFamily="18" charset="0"/>
                <a:ea typeface="+mn-ea"/>
                <a:cs typeface="+mn-cs"/>
              </a:rPr>
              <a:t>Humanities</a:t>
            </a:r>
            <a:r>
              <a:rPr lang="nl-NL" sz="3600" i="1" dirty="0">
                <a:solidFill>
                  <a:prstClr val="black">
                    <a:lumMod val="50000"/>
                  </a:prstClr>
                </a:solidFill>
                <a:latin typeface="Garamond" panose="02020404030301010803" pitchFamily="18" charset="0"/>
              </a:rPr>
              <a:t> </a:t>
            </a:r>
            <a:r>
              <a:rPr lang="nl-NL" sz="3600" i="1" dirty="0" err="1">
                <a:solidFill>
                  <a:prstClr val="black">
                    <a:lumMod val="50000"/>
                  </a:prstClr>
                </a:solidFill>
                <a:latin typeface="Garamond" panose="02020404030301010803" pitchFamily="18" charset="0"/>
              </a:rPr>
              <a:t>and</a:t>
            </a:r>
            <a:r>
              <a:rPr lang="nl-NL" sz="3600" i="1" dirty="0">
                <a:solidFill>
                  <a:prstClr val="black">
                    <a:lumMod val="50000"/>
                  </a:prstClr>
                </a:solidFill>
                <a:latin typeface="Garamond" panose="02020404030301010803" pitchFamily="18" charset="0"/>
              </a:rPr>
              <a:t> Arts Conference </a:t>
            </a:r>
          </a:p>
          <a:p>
            <a:pPr lvl="0" algn="ctr"/>
            <a:r>
              <a:rPr lang="nl-NL" sz="3600" i="1" dirty="0">
                <a:solidFill>
                  <a:prstClr val="black">
                    <a:lumMod val="50000"/>
                  </a:prstClr>
                </a:solidFill>
                <a:latin typeface="Garamond" panose="02020404030301010803" pitchFamily="18" charset="0"/>
              </a:rPr>
              <a:t>Opening </a:t>
            </a:r>
            <a:r>
              <a:rPr lang="nl-NL" sz="3600" i="1" dirty="0" err="1">
                <a:solidFill>
                  <a:prstClr val="black">
                    <a:lumMod val="50000"/>
                  </a:prstClr>
                </a:solidFill>
                <a:latin typeface="Garamond" panose="02020404030301010803" pitchFamily="18" charset="0"/>
              </a:rPr>
              <a:t>Session</a:t>
            </a:r>
            <a:r>
              <a:rPr lang="nl-NL" sz="3600" i="1" dirty="0">
                <a:solidFill>
                  <a:prstClr val="black">
                    <a:lumMod val="50000"/>
                  </a:prstClr>
                </a:solidFill>
                <a:latin typeface="Garamond" panose="02020404030301010803" pitchFamily="18" charset="0"/>
              </a:rPr>
              <a:t> on:  </a:t>
            </a:r>
            <a:endPar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lang="en-US" sz="4800" b="1" dirty="0">
                <a:solidFill>
                  <a:srgbClr val="820000"/>
                </a:solidFill>
                <a:latin typeface="Garamond" panose="02020404030301010803" pitchFamily="18" charset="0"/>
              </a:rPr>
              <a:t>Transforming Policies and Strategies to Support Societal Impact</a:t>
            </a:r>
            <a:endParaRPr kumimoji="0" lang="nl-NL" sz="4800" b="1" i="0" u="none" strike="noStrike" kern="1200" cap="none" spc="0" normalizeH="0" baseline="0" noProof="0" dirty="0">
              <a:ln>
                <a:noFill/>
              </a:ln>
              <a:solidFill>
                <a:srgbClr val="820000"/>
              </a:solidFill>
              <a:effectLst/>
              <a:uLnTx/>
              <a:uFillTx/>
              <a:latin typeface="Garamond" panose="02020404030301010803" pitchFamily="18" charset="0"/>
              <a:ea typeface="+mn-ea"/>
              <a:cs typeface="+mn-cs"/>
            </a:endParaRPr>
          </a:p>
        </p:txBody>
      </p:sp>
      <p:sp>
        <p:nvSpPr>
          <p:cNvPr id="20" name="Tekstvak 19"/>
          <p:cNvSpPr txBox="1"/>
          <p:nvPr/>
        </p:nvSpPr>
        <p:spPr>
          <a:xfrm>
            <a:off x="2220690" y="5026119"/>
            <a:ext cx="7785451" cy="461665"/>
          </a:xfrm>
          <a:prstGeom prst="rect">
            <a:avLst/>
          </a:prstGeom>
          <a:noFill/>
        </p:spPr>
        <p:txBody>
          <a:bodyPr wrap="square" rtlCol="0">
            <a:spAutoFit/>
          </a:bodyPr>
          <a:lstStyle/>
          <a:p>
            <a:pPr lvl="0" algn="ctr"/>
            <a:r>
              <a:rPr lang="en-US" sz="2400" b="1">
                <a:solidFill>
                  <a:prstClr val="black"/>
                </a:solidFill>
                <a:latin typeface="Garamond" panose="02020404030301010803" pitchFamily="18" charset="0"/>
              </a:rPr>
              <a:t>14 </a:t>
            </a:r>
            <a:r>
              <a:rPr lang="en-US" sz="2400" b="1" dirty="0">
                <a:solidFill>
                  <a:prstClr val="black"/>
                </a:solidFill>
                <a:latin typeface="Garamond" panose="02020404030301010803" pitchFamily="18" charset="0"/>
              </a:rPr>
              <a:t>October, 2021</a:t>
            </a:r>
            <a:endParaRPr kumimoji="0" lang="nl-NL"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0977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786EF-5261-574D-B1BC-E20254D16BD1}"/>
              </a:ext>
            </a:extLst>
          </p:cNvPr>
          <p:cNvSpPr>
            <a:spLocks noGrp="1"/>
          </p:cNvSpPr>
          <p:nvPr>
            <p:ph type="title"/>
          </p:nvPr>
        </p:nvSpPr>
        <p:spPr>
          <a:xfrm>
            <a:off x="1664677" y="228602"/>
            <a:ext cx="8308842" cy="651075"/>
          </a:xfrm>
        </p:spPr>
        <p:txBody>
          <a:bodyPr>
            <a:noAutofit/>
          </a:bodyPr>
          <a:lstStyle/>
          <a:p>
            <a:pPr algn="ctr"/>
            <a:r>
              <a:rPr lang="en-US" sz="3200" dirty="0"/>
              <a:t>High-level implications for the NRF</a:t>
            </a:r>
            <a:endParaRPr lang="en-US" sz="3600" dirty="0">
              <a:solidFill>
                <a:srgbClr val="C00000"/>
              </a:solidFill>
            </a:endParaRPr>
          </a:p>
        </p:txBody>
      </p:sp>
      <p:sp>
        <p:nvSpPr>
          <p:cNvPr id="5" name="Content Placeholder 4">
            <a:extLst>
              <a:ext uri="{FF2B5EF4-FFF2-40B4-BE49-F238E27FC236}">
                <a16:creationId xmlns:a16="http://schemas.microsoft.com/office/drawing/2014/main" id="{B379F33C-DC52-E949-A480-440E04FD4C7F}"/>
              </a:ext>
            </a:extLst>
          </p:cNvPr>
          <p:cNvSpPr>
            <a:spLocks noGrp="1"/>
          </p:cNvSpPr>
          <p:nvPr>
            <p:ph idx="1"/>
          </p:nvPr>
        </p:nvSpPr>
        <p:spPr>
          <a:xfrm>
            <a:off x="1524001" y="1052624"/>
            <a:ext cx="9314121" cy="5007934"/>
          </a:xfrm>
        </p:spPr>
        <p:txBody>
          <a:bodyPr>
            <a:noAutofit/>
          </a:bodyPr>
          <a:lstStyle/>
          <a:p>
            <a:pPr>
              <a:buFont typeface="Arial" panose="020B0604020202020204" pitchFamily="34" charset="0"/>
              <a:buChar char="•"/>
            </a:pPr>
            <a:r>
              <a:rPr lang="en-US" sz="2400" b="1" dirty="0">
                <a:solidFill>
                  <a:schemeClr val="tx1"/>
                </a:solidFill>
              </a:rPr>
              <a:t>Policy coherence: </a:t>
            </a:r>
            <a:r>
              <a:rPr lang="en-US" sz="2400" dirty="0">
                <a:solidFill>
                  <a:schemeClr val="tx1"/>
                </a:solidFill>
              </a:rPr>
              <a:t>policies and strategies to consider impact, potential impact, advancing impact. </a:t>
            </a:r>
          </a:p>
          <a:p>
            <a:pPr>
              <a:buFont typeface="Arial" panose="020B0604020202020204" pitchFamily="34" charset="0"/>
              <a:buChar char="•"/>
            </a:pPr>
            <a:r>
              <a:rPr lang="en-US" sz="2400" b="1" dirty="0">
                <a:solidFill>
                  <a:schemeClr val="tx1"/>
                </a:solidFill>
              </a:rPr>
              <a:t>Rewards and incentives: </a:t>
            </a:r>
            <a:r>
              <a:rPr lang="en-US" sz="2400" dirty="0">
                <a:solidFill>
                  <a:schemeClr val="tx1"/>
                </a:solidFill>
              </a:rPr>
              <a:t>recognition of impact/ impact pathways.</a:t>
            </a:r>
          </a:p>
          <a:p>
            <a:pPr>
              <a:buFont typeface="Arial" panose="020B0604020202020204" pitchFamily="34" charset="0"/>
              <a:buChar char="•"/>
            </a:pPr>
            <a:r>
              <a:rPr lang="en-US" sz="2400" b="1" dirty="0">
                <a:solidFill>
                  <a:schemeClr val="tx1"/>
                </a:solidFill>
              </a:rPr>
              <a:t>Assessment Practices: </a:t>
            </a:r>
            <a:r>
              <a:rPr lang="en-US" sz="2400" dirty="0">
                <a:solidFill>
                  <a:schemeClr val="tx1"/>
                </a:solidFill>
              </a:rPr>
              <a:t>along all stages</a:t>
            </a:r>
          </a:p>
          <a:p>
            <a:pPr>
              <a:buFont typeface="Arial" panose="020B0604020202020204" pitchFamily="34" charset="0"/>
              <a:buChar char="•"/>
            </a:pPr>
            <a:r>
              <a:rPr lang="en-US" sz="2400" b="1" dirty="0">
                <a:solidFill>
                  <a:schemeClr val="tx1"/>
                </a:solidFill>
              </a:rPr>
              <a:t>Improved impact literacy: </a:t>
            </a:r>
            <a:r>
              <a:rPr lang="en-US" sz="2400" dirty="0">
                <a:solidFill>
                  <a:schemeClr val="tx1"/>
                </a:solidFill>
              </a:rPr>
              <a:t>In NRF, researchers, NSI, and more.</a:t>
            </a:r>
            <a:endParaRPr lang="en-US" sz="2400" b="1" dirty="0">
              <a:solidFill>
                <a:schemeClr val="tx1"/>
              </a:solidFill>
            </a:endParaRPr>
          </a:p>
          <a:p>
            <a:pPr>
              <a:buFont typeface="Arial" panose="020B0604020202020204" pitchFamily="34" charset="0"/>
              <a:buChar char="•"/>
            </a:pPr>
            <a:r>
              <a:rPr lang="en-US" sz="2400" b="1" dirty="0">
                <a:solidFill>
                  <a:schemeClr val="tx1"/>
                </a:solidFill>
              </a:rPr>
              <a:t>Partnerships and agreements</a:t>
            </a:r>
            <a:r>
              <a:rPr lang="en-US" sz="2400" dirty="0">
                <a:solidFill>
                  <a:schemeClr val="tx1"/>
                </a:solidFill>
              </a:rPr>
              <a:t>: To reflect our focus on impact, to be </a:t>
            </a:r>
            <a:r>
              <a:rPr lang="en-US" sz="2400" dirty="0">
                <a:solidFill>
                  <a:srgbClr val="000000"/>
                </a:solidFill>
              </a:rPr>
              <a:t>assessed</a:t>
            </a:r>
            <a:r>
              <a:rPr lang="en-US" sz="2400" dirty="0">
                <a:solidFill>
                  <a:schemeClr val="tx1"/>
                </a:solidFill>
              </a:rPr>
              <a:t> based on potential impact, and to be established with end-users and stakeholders (assessment &amp; reporting, outcome working groups - government/ business).</a:t>
            </a:r>
          </a:p>
          <a:p>
            <a:pPr>
              <a:buFont typeface="Arial" panose="020B0604020202020204" pitchFamily="34" charset="0"/>
              <a:buChar char="•"/>
            </a:pPr>
            <a:r>
              <a:rPr lang="en-US" sz="2400" b="1" dirty="0">
                <a:solidFill>
                  <a:schemeClr val="tx1"/>
                </a:solidFill>
              </a:rPr>
              <a:t>Enablers: </a:t>
            </a:r>
            <a:r>
              <a:rPr lang="en-US" sz="2400" dirty="0">
                <a:solidFill>
                  <a:schemeClr val="tx1"/>
                </a:solidFill>
              </a:rPr>
              <a:t>mission-oriented, inter-disciplinary, and engaged research throughout all parts of the NRF. </a:t>
            </a:r>
          </a:p>
          <a:p>
            <a:endParaRPr lang="en-US" sz="2400" dirty="0">
              <a:solidFill>
                <a:schemeClr val="tx1"/>
              </a:solidFill>
            </a:endParaRPr>
          </a:p>
          <a:p>
            <a:pPr>
              <a:buFont typeface="Arial" panose="020B0604020202020204" pitchFamily="34" charset="0"/>
              <a:buChar char="•"/>
            </a:pPr>
            <a:endParaRPr lang="en-US" sz="2400" dirty="0">
              <a:solidFill>
                <a:schemeClr val="tx1"/>
              </a:solidFill>
            </a:endParaRPr>
          </a:p>
          <a:p>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29F32DF0-F359-4D4D-B63F-6D9D34568DD5}" type="slidenum">
              <a:rPr lang="en-GB">
                <a:solidFill>
                  <a:srgbClr val="4F81BD"/>
                </a:solidFill>
                <a:latin typeface="Arial"/>
              </a:rPr>
              <a:pPr/>
              <a:t>10</a:t>
            </a:fld>
            <a:endParaRPr lang="en-GB" dirty="0">
              <a:solidFill>
                <a:srgbClr val="4F81BD"/>
              </a:solidFill>
              <a:latin typeface="Arial"/>
            </a:endParaRPr>
          </a:p>
        </p:txBody>
      </p:sp>
    </p:spTree>
    <p:extLst>
      <p:ext uri="{BB962C8B-B14F-4D97-AF65-F5344CB8AC3E}">
        <p14:creationId xmlns:p14="http://schemas.microsoft.com/office/powerpoint/2010/main" val="280828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diagram.DS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17" t="5555" r="9905" b="18290"/>
          <a:stretch/>
        </p:blipFill>
        <p:spPr bwMode="auto">
          <a:xfrm rot="21253188">
            <a:off x="1773939" y="1055916"/>
            <a:ext cx="3185536" cy="4746171"/>
          </a:xfrm>
          <a:prstGeom prst="round2DiagRect">
            <a:avLst>
              <a:gd name="adj1" fmla="val 18307"/>
              <a:gd name="adj2" fmla="val 0"/>
            </a:avLst>
          </a:prstGeom>
          <a:ln w="88900" cap="sq">
            <a:solidFill>
              <a:schemeClr val="accent6">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24000" y="107922"/>
            <a:ext cx="9165208" cy="584775"/>
          </a:xfrm>
          <a:prstGeom prst="rect">
            <a:avLst/>
          </a:prstGeom>
          <a:noFill/>
        </p:spPr>
        <p:txBody>
          <a:bodyPr wrap="square">
            <a:spAutoFit/>
          </a:bodyPr>
          <a:lstStyle/>
          <a:p>
            <a:pPr>
              <a:defRPr/>
            </a:pPr>
            <a:r>
              <a:rPr lang="en-ZA" sz="3200" b="1" dirty="0">
                <a:solidFill>
                  <a:srgbClr val="4F81BD"/>
                </a:solidFill>
                <a:latin typeface="Arial" panose="020B0604020202020204" pitchFamily="34" charset="0"/>
                <a:cs typeface="Arial" panose="020B0604020202020204" pitchFamily="34" charset="0"/>
              </a:rPr>
              <a:t>Engagement with broader public(s)</a:t>
            </a:r>
          </a:p>
        </p:txBody>
      </p:sp>
      <p:sp>
        <p:nvSpPr>
          <p:cNvPr id="2" name="TextBox 1"/>
          <p:cNvSpPr txBox="1"/>
          <p:nvPr/>
        </p:nvSpPr>
        <p:spPr>
          <a:xfrm>
            <a:off x="5303912" y="1260044"/>
            <a:ext cx="5364088" cy="4401205"/>
          </a:xfrm>
          <a:prstGeom prst="rect">
            <a:avLst/>
          </a:prstGeom>
          <a:noFill/>
        </p:spPr>
        <p:txBody>
          <a:bodyPr wrap="square" rtlCol="0">
            <a:spAutoFit/>
          </a:bodyPr>
          <a:lstStyle/>
          <a:p>
            <a:r>
              <a:rPr lang="en-GB" sz="2800" dirty="0">
                <a:solidFill>
                  <a:prstClr val="black"/>
                </a:solidFill>
                <a:latin typeface="Arial"/>
              </a:rPr>
              <a:t>….informed by the </a:t>
            </a:r>
            <a:r>
              <a:rPr lang="en-GB" sz="2800" dirty="0">
                <a:solidFill>
                  <a:srgbClr val="C00000"/>
                </a:solidFill>
                <a:latin typeface="Arial"/>
              </a:rPr>
              <a:t>values</a:t>
            </a:r>
            <a:r>
              <a:rPr lang="en-GB" sz="2800" dirty="0">
                <a:solidFill>
                  <a:prstClr val="black"/>
                </a:solidFill>
                <a:latin typeface="Arial"/>
              </a:rPr>
              <a:t> of contemporary, post-apartheid South Africa; </a:t>
            </a:r>
          </a:p>
          <a:p>
            <a:r>
              <a:rPr lang="en-GB" sz="2800" dirty="0">
                <a:solidFill>
                  <a:prstClr val="black"/>
                </a:solidFill>
                <a:latin typeface="Arial"/>
              </a:rPr>
              <a:t>….imperative of </a:t>
            </a:r>
            <a:r>
              <a:rPr lang="en-GB" sz="2800" dirty="0">
                <a:solidFill>
                  <a:srgbClr val="C00000"/>
                </a:solidFill>
                <a:latin typeface="Arial"/>
              </a:rPr>
              <a:t>empowering</a:t>
            </a:r>
            <a:r>
              <a:rPr lang="en-GB" sz="2800" dirty="0">
                <a:solidFill>
                  <a:prstClr val="black"/>
                </a:solidFill>
                <a:latin typeface="Arial"/>
              </a:rPr>
              <a:t> its citizens </a:t>
            </a:r>
            <a:r>
              <a:rPr lang="en-GB" sz="2800" dirty="0">
                <a:solidFill>
                  <a:srgbClr val="C00000"/>
                </a:solidFill>
                <a:latin typeface="Arial"/>
              </a:rPr>
              <a:t>to engage processes and issues that impact on their lives</a:t>
            </a:r>
            <a:r>
              <a:rPr lang="en-GB" sz="2800" dirty="0">
                <a:solidFill>
                  <a:prstClr val="black"/>
                </a:solidFill>
                <a:latin typeface="Arial"/>
              </a:rPr>
              <a:t>; and</a:t>
            </a:r>
          </a:p>
          <a:p>
            <a:r>
              <a:rPr lang="en-GB" sz="2800" dirty="0">
                <a:solidFill>
                  <a:srgbClr val="FF0000"/>
                </a:solidFill>
                <a:latin typeface="Arial"/>
              </a:rPr>
              <a:t>…</a:t>
            </a:r>
            <a:r>
              <a:rPr lang="en-GB" sz="2800" dirty="0">
                <a:solidFill>
                  <a:prstClr val="black"/>
                </a:solidFill>
                <a:latin typeface="Arial"/>
              </a:rPr>
              <a:t>systematise , </a:t>
            </a:r>
            <a:r>
              <a:rPr lang="en-GB" sz="2800" dirty="0">
                <a:solidFill>
                  <a:srgbClr val="C00000"/>
                </a:solidFill>
                <a:latin typeface="Arial"/>
              </a:rPr>
              <a:t>coordinate, professionalise,</a:t>
            </a:r>
            <a:r>
              <a:rPr lang="en-GB" sz="2800" dirty="0">
                <a:solidFill>
                  <a:prstClr val="black"/>
                </a:solidFill>
                <a:latin typeface="Arial"/>
              </a:rPr>
              <a:t> ...raise profile of science communication. </a:t>
            </a:r>
            <a:endParaRPr lang="en-ZA" sz="2800" dirty="0">
              <a:solidFill>
                <a:prstClr val="black"/>
              </a:solidFill>
              <a:latin typeface="Arial"/>
            </a:endParaRPr>
          </a:p>
        </p:txBody>
      </p:sp>
    </p:spTree>
    <p:extLst>
      <p:ext uri="{BB962C8B-B14F-4D97-AF65-F5344CB8AC3E}">
        <p14:creationId xmlns:p14="http://schemas.microsoft.com/office/powerpoint/2010/main" val="367170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332656"/>
            <a:ext cx="7247088" cy="936104"/>
          </a:xfrm>
        </p:spPr>
        <p:txBody>
          <a:bodyPr>
            <a:noAutofit/>
          </a:bodyPr>
          <a:lstStyle/>
          <a:p>
            <a:r>
              <a:rPr lang="en-ZA" sz="2800" dirty="0">
                <a:latin typeface="+mn-lt"/>
              </a:rPr>
              <a:t>NRF Statement on Engaged Research</a:t>
            </a:r>
          </a:p>
        </p:txBody>
      </p:sp>
      <p:sp>
        <p:nvSpPr>
          <p:cNvPr id="3" name="Content Placeholder 2"/>
          <p:cNvSpPr>
            <a:spLocks noGrp="1"/>
          </p:cNvSpPr>
          <p:nvPr>
            <p:ph idx="1"/>
          </p:nvPr>
        </p:nvSpPr>
        <p:spPr>
          <a:xfrm>
            <a:off x="1991544" y="908720"/>
            <a:ext cx="3240360" cy="4608512"/>
          </a:xfrm>
          <a:ln>
            <a:solidFill>
              <a:schemeClr val="tx1"/>
            </a:solidFill>
          </a:ln>
        </p:spPr>
        <p:txBody>
          <a:bodyPr>
            <a:normAutofit fontScale="92500" lnSpcReduction="10000"/>
          </a:bodyPr>
          <a:lstStyle/>
          <a:p>
            <a:r>
              <a:rPr lang="en-ZA" sz="1700" dirty="0">
                <a:solidFill>
                  <a:srgbClr val="FF0000"/>
                </a:solidFill>
              </a:rPr>
              <a:t>Engaged Research as research that</a:t>
            </a:r>
            <a:r>
              <a:rPr lang="en-ZA" dirty="0"/>
              <a:t>:</a:t>
            </a:r>
          </a:p>
          <a:p>
            <a:endParaRPr lang="en-ZA" dirty="0"/>
          </a:p>
          <a:p>
            <a:pPr marL="285750" indent="-285750">
              <a:buFont typeface="Arial" panose="020B0604020202020204" pitchFamily="34" charset="0"/>
              <a:buChar char="•"/>
            </a:pPr>
            <a:r>
              <a:rPr lang="en-ZA" b="1" dirty="0"/>
              <a:t>integrates considered approaches </a:t>
            </a:r>
            <a:r>
              <a:rPr lang="en-ZA" dirty="0"/>
              <a:t>to engaging communities and society in, and with, the research across its </a:t>
            </a:r>
            <a:r>
              <a:rPr lang="en-ZA" b="1" dirty="0"/>
              <a:t>full cycle</a:t>
            </a:r>
            <a:r>
              <a:rPr lang="en-ZA" dirty="0"/>
              <a:t>, ensuring communities are primary stakeholders, active contributors as well as beneficiaries of research;</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encompasses the </a:t>
            </a:r>
            <a:r>
              <a:rPr lang="en-ZA" b="1" dirty="0"/>
              <a:t>multitude of ways </a:t>
            </a:r>
            <a:r>
              <a:rPr lang="en-ZA" dirty="0"/>
              <a:t>researchers interact with stakeholders and communities over the various phases of research processes</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aims to </a:t>
            </a:r>
            <a:r>
              <a:rPr lang="en-ZA" b="1" dirty="0"/>
              <a:t>improve public trust in science </a:t>
            </a:r>
            <a:r>
              <a:rPr lang="en-ZA" dirty="0"/>
              <a:t>and </a:t>
            </a:r>
            <a:r>
              <a:rPr lang="en-ZA" b="1" dirty="0"/>
              <a:t>enhance the democratisation </a:t>
            </a:r>
            <a:r>
              <a:rPr lang="en-ZA" dirty="0"/>
              <a:t>of science; and</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b="1" dirty="0"/>
              <a:t>improves the relationship </a:t>
            </a:r>
            <a:r>
              <a:rPr lang="en-ZA" dirty="0"/>
              <a:t>between science and society.</a:t>
            </a:r>
          </a:p>
          <a:p>
            <a:endParaRPr lang="en-ZA" dirty="0"/>
          </a:p>
        </p:txBody>
      </p:sp>
      <p:sp>
        <p:nvSpPr>
          <p:cNvPr id="4" name="Oval 3">
            <a:extLst>
              <a:ext uri="{FF2B5EF4-FFF2-40B4-BE49-F238E27FC236}">
                <a16:creationId xmlns:a16="http://schemas.microsoft.com/office/drawing/2014/main" id="{E492787D-00E3-4F35-8517-6F648084DE24}"/>
              </a:ext>
            </a:extLst>
          </p:cNvPr>
          <p:cNvSpPr/>
          <p:nvPr/>
        </p:nvSpPr>
        <p:spPr>
          <a:xfrm>
            <a:off x="6395369" y="908720"/>
            <a:ext cx="1440000" cy="1440000"/>
          </a:xfrm>
          <a:prstGeom prst="ellipse">
            <a:avLst/>
          </a:prstGeom>
          <a:blipFill>
            <a:blip r:embed="rId2">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564E618E-DD2C-4547-9D69-6A8D89F2C5C3}"/>
              </a:ext>
            </a:extLst>
          </p:cNvPr>
          <p:cNvSpPr txBox="1"/>
          <p:nvPr/>
        </p:nvSpPr>
        <p:spPr>
          <a:xfrm>
            <a:off x="5735960" y="2420888"/>
            <a:ext cx="4726648" cy="2862322"/>
          </a:xfrm>
          <a:prstGeom prst="rect">
            <a:avLst/>
          </a:prstGeom>
          <a:solidFill>
            <a:schemeClr val="bg1"/>
          </a:solidFill>
          <a:ln>
            <a:solidFill>
              <a:schemeClr val="tx1"/>
            </a:solidFill>
          </a:ln>
        </p:spPr>
        <p:txBody>
          <a:bodyPr wrap="square" rtlCol="0">
            <a:spAutoFit/>
          </a:bodyPr>
          <a:lstStyle/>
          <a:p>
            <a:r>
              <a:rPr lang="en-US" dirty="0">
                <a:solidFill>
                  <a:prstClr val="black"/>
                </a:solidFill>
                <a:latin typeface="Arial"/>
              </a:rPr>
              <a:t>Principles of:</a:t>
            </a:r>
          </a:p>
          <a:p>
            <a:endParaRPr lang="en-US" dirty="0">
              <a:solidFill>
                <a:prstClr val="black"/>
              </a:solidFill>
              <a:latin typeface="Arial"/>
            </a:endParaRPr>
          </a:p>
          <a:p>
            <a:pPr marL="285750" indent="-285750">
              <a:buFont typeface="Arial" panose="020B0604020202020204" pitchFamily="34" charset="0"/>
              <a:buChar char="•"/>
            </a:pPr>
            <a:r>
              <a:rPr lang="en-US" dirty="0">
                <a:solidFill>
                  <a:prstClr val="black"/>
                </a:solidFill>
                <a:latin typeface="Arial"/>
              </a:rPr>
              <a:t>Active citizenship</a:t>
            </a:r>
          </a:p>
          <a:p>
            <a:pPr marL="285750" indent="-285750">
              <a:buFont typeface="Arial" panose="020B0604020202020204" pitchFamily="34" charset="0"/>
              <a:buChar char="•"/>
            </a:pPr>
            <a:r>
              <a:rPr lang="en-US" dirty="0">
                <a:solidFill>
                  <a:prstClr val="black"/>
                </a:solidFill>
                <a:latin typeface="Arial"/>
              </a:rPr>
              <a:t>Reciprocity</a:t>
            </a:r>
          </a:p>
          <a:p>
            <a:pPr marL="285750" indent="-285750">
              <a:buFont typeface="Arial" panose="020B0604020202020204" pitchFamily="34" charset="0"/>
              <a:buChar char="•"/>
            </a:pPr>
            <a:r>
              <a:rPr lang="en-US" dirty="0">
                <a:solidFill>
                  <a:prstClr val="black"/>
                </a:solidFill>
                <a:latin typeface="Arial"/>
              </a:rPr>
              <a:t>Trans-and Interdisciplinary knowledge production</a:t>
            </a:r>
          </a:p>
          <a:p>
            <a:pPr marL="285750" indent="-285750">
              <a:buFont typeface="Arial" panose="020B0604020202020204" pitchFamily="34" charset="0"/>
              <a:buChar char="•"/>
            </a:pPr>
            <a:r>
              <a:rPr lang="en-ZA" dirty="0">
                <a:solidFill>
                  <a:prstClr val="black"/>
                </a:solidFill>
                <a:latin typeface="Arial"/>
              </a:rPr>
              <a:t>Ethics and sustainability</a:t>
            </a:r>
          </a:p>
          <a:p>
            <a:pPr marL="285750" indent="-285750">
              <a:buFont typeface="Arial" panose="020B0604020202020204" pitchFamily="34" charset="0"/>
              <a:buChar char="•"/>
            </a:pPr>
            <a:r>
              <a:rPr lang="en-ZA" dirty="0">
                <a:solidFill>
                  <a:prstClr val="black">
                    <a:lumMod val="75000"/>
                    <a:lumOff val="25000"/>
                  </a:prstClr>
                </a:solidFill>
                <a:latin typeface="Arial"/>
              </a:rPr>
              <a:t>Relationship Building</a:t>
            </a:r>
            <a:endParaRPr lang="en-GB" dirty="0">
              <a:solidFill>
                <a:prstClr val="black">
                  <a:lumMod val="75000"/>
                  <a:lumOff val="25000"/>
                </a:prstClr>
              </a:solidFill>
              <a:latin typeface="Arial"/>
            </a:endParaRPr>
          </a:p>
          <a:p>
            <a:endParaRPr lang="en-ZA" b="1" dirty="0">
              <a:solidFill>
                <a:prstClr val="black"/>
              </a:solidFill>
              <a:latin typeface="Arial"/>
            </a:endParaRPr>
          </a:p>
          <a:p>
            <a:endParaRPr lang="en-ZA" dirty="0">
              <a:solidFill>
                <a:prstClr val="black"/>
              </a:solidFill>
              <a:latin typeface="Arial"/>
            </a:endParaRPr>
          </a:p>
        </p:txBody>
      </p:sp>
      <p:sp>
        <p:nvSpPr>
          <p:cNvPr id="7" name="Oval 6">
            <a:extLst>
              <a:ext uri="{FF2B5EF4-FFF2-40B4-BE49-F238E27FC236}">
                <a16:creationId xmlns:a16="http://schemas.microsoft.com/office/drawing/2014/main" id="{EF0FACC2-D5A4-4CEB-A8CF-F7C85A456AF2}"/>
              </a:ext>
            </a:extLst>
          </p:cNvPr>
          <p:cNvSpPr/>
          <p:nvPr/>
        </p:nvSpPr>
        <p:spPr>
          <a:xfrm>
            <a:off x="9588000" y="4581128"/>
            <a:ext cx="1080000" cy="1080000"/>
          </a:xfrm>
          <a:prstGeom prst="ellipse">
            <a:avLst/>
          </a:prstGeom>
          <a:blipFill>
            <a:blip r:embed="rId3">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0151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4" end="4"/>
                                            </p:txEl>
                                          </p:spTgt>
                                        </p:tgtEl>
                                        <p:attrNameLst>
                                          <p:attrName>style.opacity</p:attrName>
                                        </p:attrNameLst>
                                      </p:cBhvr>
                                      <p:to>
                                        <p:strVal val="0.5"/>
                                      </p:to>
                                    </p:set>
                                    <p:animEffect filter="image" prLst="opacity: 0.5">
                                      <p:cBhvr rctx="IE">
                                        <p:cTn id="20" dur="indefinite"/>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6" end="6"/>
                                            </p:txEl>
                                          </p:spTgt>
                                        </p:tgtEl>
                                        <p:attrNameLst>
                                          <p:attrName>style.opacity</p:attrName>
                                        </p:attrNameLst>
                                      </p:cBhvr>
                                      <p:to>
                                        <p:strVal val="0.5"/>
                                      </p:to>
                                    </p:set>
                                    <p:animEffect filter="image" prLst="opacity: 0.5">
                                      <p:cBhvr rctx="IE">
                                        <p:cTn id="27"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585E-E93B-4464-A494-422161D783B9}"/>
              </a:ext>
            </a:extLst>
          </p:cNvPr>
          <p:cNvSpPr>
            <a:spLocks noGrp="1"/>
          </p:cNvSpPr>
          <p:nvPr>
            <p:ph type="title"/>
          </p:nvPr>
        </p:nvSpPr>
        <p:spPr/>
        <p:txBody>
          <a:bodyPr/>
          <a:lstStyle/>
          <a:p>
            <a:r>
              <a:rPr lang="en-US" dirty="0"/>
              <a:t>Transitioning  cautions….</a:t>
            </a:r>
            <a:endParaRPr lang="en-ZA" dirty="0"/>
          </a:p>
        </p:txBody>
      </p:sp>
      <p:sp>
        <p:nvSpPr>
          <p:cNvPr id="3" name="Content Placeholder 2">
            <a:extLst>
              <a:ext uri="{FF2B5EF4-FFF2-40B4-BE49-F238E27FC236}">
                <a16:creationId xmlns:a16="http://schemas.microsoft.com/office/drawing/2014/main" id="{1B2A95E0-4EAA-4777-949D-E0DEB995096B}"/>
              </a:ext>
            </a:extLst>
          </p:cNvPr>
          <p:cNvSpPr>
            <a:spLocks noGrp="1"/>
          </p:cNvSpPr>
          <p:nvPr>
            <p:ph idx="1"/>
          </p:nvPr>
        </p:nvSpPr>
        <p:spPr/>
        <p:txBody>
          <a:bodyPr/>
          <a:lstStyle/>
          <a:p>
            <a:endParaRPr lang="en-US" dirty="0"/>
          </a:p>
          <a:p>
            <a:endParaRPr lang="en-GB" dirty="0">
              <a:solidFill>
                <a:schemeClr val="tx1"/>
              </a:solidFill>
              <a:latin typeface="+mj-lt"/>
            </a:endParaRPr>
          </a:p>
          <a:p>
            <a:endParaRPr lang="en-GB" dirty="0">
              <a:solidFill>
                <a:schemeClr val="tx1"/>
              </a:solidFill>
              <a:latin typeface="+mj-lt"/>
            </a:endParaRPr>
          </a:p>
          <a:p>
            <a:r>
              <a:rPr lang="en-GB" dirty="0">
                <a:solidFill>
                  <a:schemeClr val="tx1"/>
                </a:solidFill>
                <a:latin typeface="+mj-lt"/>
              </a:rPr>
              <a:t>‘Perils of Impact (</a:t>
            </a:r>
          </a:p>
          <a:p>
            <a:endParaRPr lang="en-GB" dirty="0">
              <a:solidFill>
                <a:schemeClr val="tx1"/>
              </a:solidFill>
              <a:latin typeface="+mj-lt"/>
            </a:endParaRPr>
          </a:p>
          <a:p>
            <a:endParaRPr lang="en-ZA" dirty="0"/>
          </a:p>
        </p:txBody>
      </p:sp>
      <p:pic>
        <p:nvPicPr>
          <p:cNvPr id="5" name="Picture 4" descr="A picture containing text, indoor, screenshot&#10;&#10;Description automatically generated">
            <a:extLst>
              <a:ext uri="{FF2B5EF4-FFF2-40B4-BE49-F238E27FC236}">
                <a16:creationId xmlns:a16="http://schemas.microsoft.com/office/drawing/2014/main" id="{1B956BD4-1A84-44A3-A574-6895173BBE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 t="34900" r="3953" b="-13249"/>
          <a:stretch/>
        </p:blipFill>
        <p:spPr>
          <a:xfrm rot="10800000">
            <a:off x="1501967" y="-99392"/>
            <a:ext cx="9188067" cy="6048672"/>
          </a:xfrm>
          <a:prstGeom prst="rect">
            <a:avLst/>
          </a:prstGeom>
        </p:spPr>
      </p:pic>
    </p:spTree>
    <p:extLst>
      <p:ext uri="{BB962C8B-B14F-4D97-AF65-F5344CB8AC3E}">
        <p14:creationId xmlns:p14="http://schemas.microsoft.com/office/powerpoint/2010/main" val="232485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r>
              <a:rPr lang="nl-NL" sz="3300" b="1" dirty="0">
                <a:solidFill>
                  <a:srgbClr val="820000"/>
                </a:solidFill>
                <a:latin typeface="Garamond" panose="02020404030301010803" pitchFamily="18" charset="0"/>
              </a:rPr>
              <a:t>Otto Bruun</a:t>
            </a:r>
          </a:p>
          <a:p>
            <a:pPr algn="ctr">
              <a:spcAft>
                <a:spcPts val="1800"/>
              </a:spcAft>
            </a:pPr>
            <a:r>
              <a:rPr lang="en-US" sz="2500" i="1" dirty="0">
                <a:latin typeface="Garamond" panose="02020404030301010803" pitchFamily="18" charset="0"/>
              </a:rPr>
              <a:t>Chair of UAS4EUROPE Management Committee and Senior Innovation Advisor at </a:t>
            </a:r>
            <a:r>
              <a:rPr lang="en-US" sz="2500" i="1" dirty="0" err="1">
                <a:latin typeface="Garamond" panose="02020404030301010803" pitchFamily="18" charset="0"/>
              </a:rPr>
              <a:t>SwissCore</a:t>
            </a:r>
            <a:endParaRPr lang="en-US" sz="2500" i="1"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p:txBody>
      </p:sp>
    </p:spTree>
    <p:extLst>
      <p:ext uri="{BB962C8B-B14F-4D97-AF65-F5344CB8AC3E}">
        <p14:creationId xmlns:p14="http://schemas.microsoft.com/office/powerpoint/2010/main" val="422163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584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p:cNvSpPr/>
          <p:nvPr/>
        </p:nvSpPr>
        <p:spPr>
          <a:xfrm>
            <a:off x="5130790" y="5727707"/>
            <a:ext cx="193041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D438F"/>
                </a:solidFill>
                <a:effectLst/>
                <a:uLnTx/>
                <a:uFillTx/>
                <a:latin typeface="Calibri Light" panose="020F0302020204030204"/>
                <a:ea typeface="Open Sans Light" pitchFamily="34" charset="0"/>
                <a:cs typeface="Open Sans Light" pitchFamily="34" charset="0"/>
              </a:rPr>
              <a:t>info@uas4europe.eu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1" i="0" u="none" strike="noStrike" kern="1200" cap="none" spc="0" normalizeH="0" baseline="0" noProof="0" dirty="0">
                <a:ln>
                  <a:noFill/>
                </a:ln>
                <a:solidFill>
                  <a:srgbClr val="1D438F"/>
                </a:solidFill>
                <a:effectLst/>
                <a:uLnTx/>
                <a:uFillTx/>
                <a:latin typeface="Calibri Light" panose="020F0302020204030204"/>
                <a:ea typeface="Open Sans Light" pitchFamily="34" charset="0"/>
                <a:cs typeface="Open Sans Light" pitchFamily="34" charset="0"/>
              </a:rPr>
              <a:t>www.uas4europe.eu</a:t>
            </a:r>
          </a:p>
        </p:txBody>
      </p:sp>
      <p:sp>
        <p:nvSpPr>
          <p:cNvPr id="2" name="Rechteck 1"/>
          <p:cNvSpPr/>
          <p:nvPr/>
        </p:nvSpPr>
        <p:spPr>
          <a:xfrm>
            <a:off x="0" y="0"/>
            <a:ext cx="2527152" cy="2327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fik 2"/>
          <p:cNvPicPr>
            <a:picLocks noChangeAspect="1"/>
          </p:cNvPicPr>
          <p:nvPr/>
        </p:nvPicPr>
        <p:blipFill>
          <a:blip r:embed="rId3"/>
          <a:stretch>
            <a:fillRect/>
          </a:stretch>
        </p:blipFill>
        <p:spPr>
          <a:xfrm>
            <a:off x="4889223" y="435828"/>
            <a:ext cx="2413554" cy="1838449"/>
          </a:xfrm>
          <a:prstGeom prst="rect">
            <a:avLst/>
          </a:prstGeom>
        </p:spPr>
      </p:pic>
      <p:sp>
        <p:nvSpPr>
          <p:cNvPr id="5" name="Rectangle 67"/>
          <p:cNvSpPr/>
          <p:nvPr/>
        </p:nvSpPr>
        <p:spPr>
          <a:xfrm>
            <a:off x="911017" y="2723719"/>
            <a:ext cx="10369967" cy="2554545"/>
          </a:xfrm>
          <a:prstGeom prst="rect">
            <a:avLst/>
          </a:prstGeom>
          <a:ln>
            <a:solidFill>
              <a:srgbClr val="2A498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w="15875">
                  <a:noFill/>
                </a:ln>
                <a:solidFill>
                  <a:srgbClr val="2A498C"/>
                </a:solidFill>
                <a:effectLst/>
                <a:uLnTx/>
                <a:uFillTx/>
                <a:latin typeface="Trebuchet MS" panose="020B0603020202020204" pitchFamily="34" charset="0"/>
                <a:ea typeface="Open Sans" pitchFamily="34" charset="0"/>
                <a:cs typeface="Open Sans" pitchFamily="34" charset="0"/>
              </a:rPr>
              <a:t>Presentation of the Innovation Action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w="15875">
                <a:noFill/>
              </a:ln>
              <a:solidFill>
                <a:srgbClr val="2A498C"/>
              </a:solidFill>
              <a:effectLst/>
              <a:uLnTx/>
              <a:uFillTx/>
              <a:latin typeface="Trebuchet MS" panose="020B0603020202020204" pitchFamily="34" charset="0"/>
              <a:ea typeface="Open Sans" pitchFamily="34" charset="0"/>
              <a:cs typeface="Open Sans"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5875">
                  <a:noFill/>
                </a:ln>
                <a:solidFill>
                  <a:srgbClr val="2A498C"/>
                </a:solidFill>
                <a:effectLst/>
                <a:uLnTx/>
                <a:uFillTx/>
                <a:latin typeface="Trebuchet MS" panose="020B0603020202020204" pitchFamily="34" charset="0"/>
                <a:ea typeface="Open Sans" pitchFamily="34" charset="0"/>
                <a:cs typeface="Open Sans" pitchFamily="34" charset="0"/>
              </a:rPr>
              <a:t>By Prof. Marjolijn Brussaard,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w="15875">
                  <a:noFill/>
                </a:ln>
                <a:solidFill>
                  <a:srgbClr val="2A498C"/>
                </a:solidFill>
                <a:effectLst/>
                <a:uLnTx/>
                <a:uFillTx/>
                <a:latin typeface="Trebuchet MS" panose="020B0603020202020204" pitchFamily="34" charset="0"/>
                <a:ea typeface="Open Sans" pitchFamily="34" charset="0"/>
                <a:cs typeface="Open Sans" pitchFamily="34" charset="0"/>
              </a:rPr>
              <a:t>Co-Chairwoman of UAS4EUROPE</a:t>
            </a:r>
          </a:p>
        </p:txBody>
      </p:sp>
    </p:spTree>
    <p:extLst>
      <p:ext uri="{BB962C8B-B14F-4D97-AF65-F5344CB8AC3E}">
        <p14:creationId xmlns:p14="http://schemas.microsoft.com/office/powerpoint/2010/main" val="182565161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7"/>
          <p:cNvSpPr/>
          <p:nvPr/>
        </p:nvSpPr>
        <p:spPr>
          <a:xfrm>
            <a:off x="2108667" y="408014"/>
            <a:ext cx="552518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w="15875">
                  <a:noFill/>
                </a:ln>
                <a:solidFill>
                  <a:srgbClr val="2A498C"/>
                </a:solidFill>
                <a:effectLst/>
                <a:uLnTx/>
                <a:uFillTx/>
                <a:latin typeface="Calibri Light" panose="020F0302020204030204"/>
                <a:ea typeface="Open Sans" pitchFamily="34" charset="0"/>
                <a:cs typeface="Open Sans" pitchFamily="34" charset="0"/>
              </a:rPr>
              <a:t>Our current members</a:t>
            </a:r>
          </a:p>
        </p:txBody>
      </p:sp>
      <p:grpSp>
        <p:nvGrpSpPr>
          <p:cNvPr id="21" name="Gruppieren 20"/>
          <p:cNvGrpSpPr/>
          <p:nvPr/>
        </p:nvGrpSpPr>
        <p:grpSpPr>
          <a:xfrm>
            <a:off x="9628791" y="1729662"/>
            <a:ext cx="1830194" cy="2214588"/>
            <a:chOff x="1133729" y="1721161"/>
            <a:chExt cx="1830194" cy="2214588"/>
          </a:xfrm>
        </p:grpSpPr>
        <p:sp>
          <p:nvSpPr>
            <p:cNvPr id="4" name="Rechteck 3">
              <a:extLst>
                <a:ext uri="{FF2B5EF4-FFF2-40B4-BE49-F238E27FC236}">
                  <a16:creationId xmlns:a16="http://schemas.microsoft.com/office/drawing/2014/main" id="{6368CDC3-3FB7-4232-BC50-82B98498AD9A}"/>
                </a:ext>
              </a:extLst>
            </p:cNvPr>
            <p:cNvSpPr/>
            <p:nvPr/>
          </p:nvSpPr>
          <p:spPr>
            <a:xfrm>
              <a:off x="1133729" y="1721161"/>
              <a:ext cx="1830194" cy="2214588"/>
            </a:xfrm>
            <a:prstGeom prst="rect">
              <a:avLst/>
            </a:prstGeom>
            <a:noFill/>
            <a:ln>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7">
              <a:extLst>
                <a:ext uri="{FF2B5EF4-FFF2-40B4-BE49-F238E27FC236}">
                  <a16:creationId xmlns:a16="http://schemas.microsoft.com/office/drawing/2014/main" id="{2471BA1E-CB0B-4DF0-A68A-F9FD852D3D84}"/>
                </a:ext>
              </a:extLst>
            </p:cNvPr>
            <p:cNvSpPr/>
            <p:nvPr/>
          </p:nvSpPr>
          <p:spPr>
            <a:xfrm>
              <a:off x="1318958" y="2487248"/>
              <a:ext cx="1459734"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rPr>
                <a:t>Hochschule Bayern e.V.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Representing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 20 Bavarian UAS</a:t>
              </a:r>
              <a:endParaRPr kumimoji="0" lang="en-US"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p:txBody>
        </p:sp>
        <p:pic>
          <p:nvPicPr>
            <p:cNvPr id="6" name="Picture 5" descr="C:\Users\cgeerdin\AppData\Local\Microsoft\Windows\INetCache\Content.Word\Hochschule Bayern Logo CMYK.EPS">
              <a:extLst>
                <a:ext uri="{FF2B5EF4-FFF2-40B4-BE49-F238E27FC236}">
                  <a16:creationId xmlns:a16="http://schemas.microsoft.com/office/drawing/2014/main" id="{0590FF57-154D-4FBD-920D-A2204C4FA1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608" y="1873500"/>
              <a:ext cx="1078677" cy="613748"/>
            </a:xfrm>
            <a:prstGeom prst="rect">
              <a:avLst/>
            </a:prstGeom>
            <a:noFill/>
            <a:ln>
              <a:noFill/>
            </a:ln>
          </p:spPr>
        </p:pic>
      </p:grpSp>
      <p:sp>
        <p:nvSpPr>
          <p:cNvPr id="7" name="Rectangle 47">
            <a:extLst>
              <a:ext uri="{FF2B5EF4-FFF2-40B4-BE49-F238E27FC236}">
                <a16:creationId xmlns:a16="http://schemas.microsoft.com/office/drawing/2014/main" id="{105DFCF5-3495-4447-9E75-B9F7453BB9AB}"/>
              </a:ext>
            </a:extLst>
          </p:cNvPr>
          <p:cNvSpPr/>
          <p:nvPr/>
        </p:nvSpPr>
        <p:spPr>
          <a:xfrm>
            <a:off x="1123128" y="1136675"/>
            <a:ext cx="183019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rPr>
              <a:t>Chairwomanship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June 2021 – May 2022</a:t>
            </a:r>
            <a:endParaRPr kumimoji="0" lang="en-US"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p:txBody>
      </p:sp>
      <p:grpSp>
        <p:nvGrpSpPr>
          <p:cNvPr id="8" name="Gruppieren 7"/>
          <p:cNvGrpSpPr/>
          <p:nvPr/>
        </p:nvGrpSpPr>
        <p:grpSpPr>
          <a:xfrm>
            <a:off x="6905455" y="1729662"/>
            <a:ext cx="1830194" cy="2214588"/>
            <a:chOff x="6856064" y="1528874"/>
            <a:chExt cx="1830194" cy="2214588"/>
          </a:xfrm>
        </p:grpSpPr>
        <p:sp>
          <p:nvSpPr>
            <p:cNvPr id="9" name="Rechteck 8">
              <a:extLst>
                <a:ext uri="{FF2B5EF4-FFF2-40B4-BE49-F238E27FC236}">
                  <a16:creationId xmlns:a16="http://schemas.microsoft.com/office/drawing/2014/main" id="{6368CDC3-3FB7-4232-BC50-82B98498AD9A}"/>
                </a:ext>
              </a:extLst>
            </p:cNvPr>
            <p:cNvSpPr/>
            <p:nvPr/>
          </p:nvSpPr>
          <p:spPr>
            <a:xfrm>
              <a:off x="6856064" y="1528874"/>
              <a:ext cx="1830194" cy="2214588"/>
            </a:xfrm>
            <a:prstGeom prst="rect">
              <a:avLst/>
            </a:prstGeom>
            <a:noFill/>
            <a:ln>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descr="C:\Users\cgeerdin\AppData\Local\Microsoft\Windows\INetCache\Content.Word\EURASHE_logo.eps">
              <a:extLst>
                <a:ext uri="{FF2B5EF4-FFF2-40B4-BE49-F238E27FC236}">
                  <a16:creationId xmlns:a16="http://schemas.microsoft.com/office/drawing/2014/main" id="{B1D86A1B-EBD2-4AA3-86A1-F3A2514A02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481" y="1599292"/>
              <a:ext cx="1054953" cy="598676"/>
            </a:xfrm>
            <a:prstGeom prst="rect">
              <a:avLst/>
            </a:prstGeom>
            <a:noFill/>
            <a:ln>
              <a:noFill/>
            </a:ln>
          </p:spPr>
        </p:pic>
        <p:sp>
          <p:nvSpPr>
            <p:cNvPr id="11" name="Rechteck 10">
              <a:extLst>
                <a:ext uri="{FF2B5EF4-FFF2-40B4-BE49-F238E27FC236}">
                  <a16:creationId xmlns:a16="http://schemas.microsoft.com/office/drawing/2014/main" id="{E615CBC3-7531-4682-8BBF-27C326134E54}"/>
                </a:ext>
              </a:extLst>
            </p:cNvPr>
            <p:cNvSpPr/>
            <p:nvPr/>
          </p:nvSpPr>
          <p:spPr>
            <a:xfrm>
              <a:off x="7028553" y="2299235"/>
              <a:ext cx="1485215"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rPr>
                <a:t>EURASHE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Representing over 600 institutions in European Higher Education Area</a:t>
              </a:r>
              <a:endParaRPr kumimoji="0" lang="en-US"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p:txBody>
        </p:sp>
      </p:grpSp>
      <p:grpSp>
        <p:nvGrpSpPr>
          <p:cNvPr id="12" name="Gruppieren 11"/>
          <p:cNvGrpSpPr/>
          <p:nvPr/>
        </p:nvGrpSpPr>
        <p:grpSpPr>
          <a:xfrm>
            <a:off x="1118897" y="1723341"/>
            <a:ext cx="1830194" cy="2214588"/>
            <a:chOff x="755466" y="1533148"/>
            <a:chExt cx="1830194" cy="2214588"/>
          </a:xfrm>
        </p:grpSpPr>
        <p:sp>
          <p:nvSpPr>
            <p:cNvPr id="13" name="Rechteck 12">
              <a:extLst>
                <a:ext uri="{FF2B5EF4-FFF2-40B4-BE49-F238E27FC236}">
                  <a16:creationId xmlns:a16="http://schemas.microsoft.com/office/drawing/2014/main" id="{6368CDC3-3FB7-4232-BC50-82B98498AD9A}"/>
                </a:ext>
              </a:extLst>
            </p:cNvPr>
            <p:cNvSpPr/>
            <p:nvPr/>
          </p:nvSpPr>
          <p:spPr>
            <a:xfrm>
              <a:off x="755466" y="1533148"/>
              <a:ext cx="1830194" cy="2214588"/>
            </a:xfrm>
            <a:prstGeom prst="rect">
              <a:avLst/>
            </a:prstGeom>
            <a:noFill/>
            <a:ln>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7" descr="C:\Users\cgeerdin\AppData\Local\Microsoft\Windows\INetCache\Content.Word\swissuniversities_Logo_A4_Rot_PANTONE.EPS">
              <a:extLst>
                <a:ext uri="{FF2B5EF4-FFF2-40B4-BE49-F238E27FC236}">
                  <a16:creationId xmlns:a16="http://schemas.microsoft.com/office/drawing/2014/main" id="{705573AF-FC4E-4B5F-AB8E-C8CE10B9A0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945" y="1769408"/>
              <a:ext cx="1493235" cy="250879"/>
            </a:xfrm>
            <a:prstGeom prst="rect">
              <a:avLst/>
            </a:prstGeom>
            <a:noFill/>
            <a:ln>
              <a:noFill/>
            </a:ln>
          </p:spPr>
        </p:pic>
        <p:sp>
          <p:nvSpPr>
            <p:cNvPr id="15" name="Rectangle 49">
              <a:extLst>
                <a:ext uri="{FF2B5EF4-FFF2-40B4-BE49-F238E27FC236}">
                  <a16:creationId xmlns:a16="http://schemas.microsoft.com/office/drawing/2014/main" id="{17AE869E-9BF0-490B-945C-600A938AD530}"/>
                </a:ext>
              </a:extLst>
            </p:cNvPr>
            <p:cNvSpPr/>
            <p:nvPr/>
          </p:nvSpPr>
          <p:spPr>
            <a:xfrm>
              <a:off x="899628" y="2146712"/>
              <a:ext cx="1541868"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rPr>
                <a:t>swissuniversities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Representing all Swiss institutions of higher education, including 7 UAS</a:t>
              </a:r>
              <a:endParaRPr kumimoji="0" lang="en-US"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p:txBody>
        </p:sp>
      </p:grpSp>
      <p:grpSp>
        <p:nvGrpSpPr>
          <p:cNvPr id="16" name="Gruppieren 15"/>
          <p:cNvGrpSpPr/>
          <p:nvPr/>
        </p:nvGrpSpPr>
        <p:grpSpPr>
          <a:xfrm>
            <a:off x="1114092" y="4238356"/>
            <a:ext cx="1830194" cy="2240965"/>
            <a:chOff x="755466" y="4171068"/>
            <a:chExt cx="1830194" cy="2214588"/>
          </a:xfrm>
        </p:grpSpPr>
        <p:sp>
          <p:nvSpPr>
            <p:cNvPr id="17" name="Rechteck 16">
              <a:extLst>
                <a:ext uri="{FF2B5EF4-FFF2-40B4-BE49-F238E27FC236}">
                  <a16:creationId xmlns:a16="http://schemas.microsoft.com/office/drawing/2014/main" id="{6368CDC3-3FB7-4232-BC50-82B98498AD9A}"/>
                </a:ext>
              </a:extLst>
            </p:cNvPr>
            <p:cNvSpPr/>
            <p:nvPr/>
          </p:nvSpPr>
          <p:spPr>
            <a:xfrm>
              <a:off x="755466" y="4171068"/>
              <a:ext cx="1830194" cy="2214588"/>
            </a:xfrm>
            <a:prstGeom prst="rect">
              <a:avLst/>
            </a:prstGeom>
            <a:noFill/>
            <a:ln>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8" descr="http://www.fhk.ac.at/fileadmin/template/main/images/logo2.png">
              <a:extLst>
                <a:ext uri="{FF2B5EF4-FFF2-40B4-BE49-F238E27FC236}">
                  <a16:creationId xmlns:a16="http://schemas.microsoft.com/office/drawing/2014/main" id="{D6E88E23-90CD-4A4C-B7A7-A0A57431F35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35551" y="4294838"/>
              <a:ext cx="1113533" cy="436188"/>
            </a:xfrm>
            <a:prstGeom prst="rect">
              <a:avLst/>
            </a:prstGeom>
            <a:noFill/>
            <a:ln>
              <a:noFill/>
            </a:ln>
          </p:spPr>
        </p:pic>
        <p:sp>
          <p:nvSpPr>
            <p:cNvPr id="19" name="Rectangle 48">
              <a:extLst>
                <a:ext uri="{FF2B5EF4-FFF2-40B4-BE49-F238E27FC236}">
                  <a16:creationId xmlns:a16="http://schemas.microsoft.com/office/drawing/2014/main" id="{12DEE8B5-6B20-4620-93D3-B3C39E2AFDF4}"/>
                </a:ext>
              </a:extLst>
            </p:cNvPr>
            <p:cNvSpPr/>
            <p:nvPr/>
          </p:nvSpPr>
          <p:spPr>
            <a:xfrm>
              <a:off x="936259" y="4854796"/>
              <a:ext cx="1512115"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1D4491"/>
                  </a:solidFill>
                  <a:effectLst/>
                  <a:uLnTx/>
                  <a:uFillTx/>
                  <a:latin typeface="Calibri Light" panose="020F0302020204030204"/>
                  <a:ea typeface="+mn-ea"/>
                  <a:cs typeface="+mn-cs"/>
                </a:rPr>
                <a:t>Fachhochschul-konferenz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400" b="1" i="0" u="none" strike="noStrike" kern="1200" cap="none" spc="0" normalizeH="0" baseline="0" noProof="0" dirty="0">
                <a:ln>
                  <a:noFill/>
                </a:ln>
                <a:solidFill>
                  <a:srgbClr val="1D4491"/>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1D4491"/>
                  </a:solidFill>
                  <a:effectLst/>
                  <a:uLnTx/>
                  <a:uFillTx/>
                  <a:latin typeface="Calibri Light" panose="020F0302020204030204"/>
                  <a:ea typeface="+mn-ea"/>
                  <a:cs typeface="+mn-cs"/>
                </a:rPr>
                <a:t>Representing all 21 Austrian UAS</a:t>
              </a:r>
              <a:endParaRPr kumimoji="0" lang="en-US" sz="1400" b="0" i="0" u="none" strike="noStrike" kern="1200" cap="none" spc="0" normalizeH="0" baseline="0" noProof="0" dirty="0">
                <a:ln>
                  <a:noFill/>
                </a:ln>
                <a:solidFill>
                  <a:srgbClr val="1D4491"/>
                </a:solidFill>
                <a:effectLst/>
                <a:uLnTx/>
                <a:uFillTx/>
                <a:latin typeface="Calibri Light" panose="020F0302020204030204"/>
                <a:ea typeface="+mn-ea"/>
                <a:cs typeface="+mn-cs"/>
              </a:endParaRPr>
            </a:p>
          </p:txBody>
        </p:sp>
      </p:grpSp>
      <p:grpSp>
        <p:nvGrpSpPr>
          <p:cNvPr id="24" name="Gruppieren 23"/>
          <p:cNvGrpSpPr/>
          <p:nvPr/>
        </p:nvGrpSpPr>
        <p:grpSpPr>
          <a:xfrm>
            <a:off x="3303873" y="4238357"/>
            <a:ext cx="1830194" cy="2551044"/>
            <a:chOff x="3805765" y="4119634"/>
            <a:chExt cx="1830194" cy="2551044"/>
          </a:xfrm>
        </p:grpSpPr>
        <p:pic>
          <p:nvPicPr>
            <p:cNvPr id="25" name="Grafik 24">
              <a:extLst>
                <a:ext uri="{FF2B5EF4-FFF2-40B4-BE49-F238E27FC236}">
                  <a16:creationId xmlns:a16="http://schemas.microsoft.com/office/drawing/2014/main" id="{1A9EB567-6DCE-46A3-84DD-43AA6E3D82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0981" y="4119634"/>
              <a:ext cx="819761" cy="819761"/>
            </a:xfrm>
            <a:prstGeom prst="rect">
              <a:avLst/>
            </a:prstGeom>
          </p:spPr>
        </p:pic>
        <p:sp>
          <p:nvSpPr>
            <p:cNvPr id="26" name="Rechteck 25">
              <a:extLst>
                <a:ext uri="{FF2B5EF4-FFF2-40B4-BE49-F238E27FC236}">
                  <a16:creationId xmlns:a16="http://schemas.microsoft.com/office/drawing/2014/main" id="{6368CDC3-3FB7-4232-BC50-82B98498AD9A}"/>
                </a:ext>
              </a:extLst>
            </p:cNvPr>
            <p:cNvSpPr/>
            <p:nvPr/>
          </p:nvSpPr>
          <p:spPr>
            <a:xfrm>
              <a:off x="3805765" y="4119634"/>
              <a:ext cx="1830194" cy="2232808"/>
            </a:xfrm>
            <a:prstGeom prst="rect">
              <a:avLst/>
            </a:prstGeom>
            <a:noFill/>
            <a:ln>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hteck 26">
              <a:extLst>
                <a:ext uri="{FF2B5EF4-FFF2-40B4-BE49-F238E27FC236}">
                  <a16:creationId xmlns:a16="http://schemas.microsoft.com/office/drawing/2014/main" id="{A8A0F6FC-5C06-45CF-99EC-0485AB5FCC51}"/>
                </a:ext>
              </a:extLst>
            </p:cNvPr>
            <p:cNvSpPr/>
            <p:nvPr/>
          </p:nvSpPr>
          <p:spPr>
            <a:xfrm>
              <a:off x="3853335" y="4854796"/>
              <a:ext cx="1701592"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1D4491"/>
                  </a:solidFill>
                  <a:effectLst/>
                  <a:uLnTx/>
                  <a:uFillTx/>
                  <a:latin typeface="Calibri Light" panose="020F0302020204030204"/>
                  <a:ea typeface="+mn-ea"/>
                  <a:cs typeface="+mn-cs"/>
                </a:rPr>
                <a:t>Danske Professionshøjskoler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400" b="1" i="0" u="none" strike="noStrike" kern="1200" cap="none" spc="0" normalizeH="0" baseline="0" noProof="0" dirty="0">
                <a:ln>
                  <a:noFill/>
                </a:ln>
                <a:solidFill>
                  <a:srgbClr val="1D4491"/>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4491"/>
                  </a:solidFill>
                  <a:effectLst/>
                  <a:uLnTx/>
                  <a:uFillTx/>
                  <a:latin typeface="Calibri Light" panose="020F0302020204030204"/>
                  <a:ea typeface="+mn-ea"/>
                  <a:cs typeface="+mn-cs"/>
                </a:rPr>
                <a:t>Representing all 8 UAS of Denmark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D4491"/>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D4491"/>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D4491"/>
                </a:solidFill>
                <a:effectLst/>
                <a:uLnTx/>
                <a:uFillTx/>
                <a:latin typeface="Calibri Light" panose="020F0302020204030204"/>
                <a:ea typeface="+mn-ea"/>
                <a:cs typeface="+mn-cs"/>
              </a:endParaRPr>
            </a:p>
          </p:txBody>
        </p:sp>
      </p:grpSp>
      <p:grpSp>
        <p:nvGrpSpPr>
          <p:cNvPr id="28" name="Gruppieren 27"/>
          <p:cNvGrpSpPr/>
          <p:nvPr/>
        </p:nvGrpSpPr>
        <p:grpSpPr>
          <a:xfrm>
            <a:off x="3966362" y="1458752"/>
            <a:ext cx="1830194" cy="2825262"/>
            <a:chOff x="3805765" y="1280644"/>
            <a:chExt cx="1830194" cy="2825539"/>
          </a:xfrm>
        </p:grpSpPr>
        <p:pic>
          <p:nvPicPr>
            <p:cNvPr id="29" name="Picture 2" descr="Vereniging Hogescholen - Home | Facebook">
              <a:extLst>
                <a:ext uri="{FF2B5EF4-FFF2-40B4-BE49-F238E27FC236}">
                  <a16:creationId xmlns:a16="http://schemas.microsoft.com/office/drawing/2014/main" id="{87B51CD1-AE19-4A21-BB3E-B544AEE5C4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964" y="1280644"/>
              <a:ext cx="1178334" cy="1178334"/>
            </a:xfrm>
            <a:prstGeom prst="rect">
              <a:avLst/>
            </a:prstGeom>
            <a:noFill/>
            <a:extLst>
              <a:ext uri="{909E8E84-426E-40DD-AFC4-6F175D3DCCD1}">
                <a14:hiddenFill xmlns:a14="http://schemas.microsoft.com/office/drawing/2010/main">
                  <a:solidFill>
                    <a:srgbClr val="FFFFFF"/>
                  </a:solidFill>
                </a14:hiddenFill>
              </a:ext>
            </a:extLst>
          </p:spPr>
        </p:pic>
        <p:sp>
          <p:nvSpPr>
            <p:cNvPr id="30" name="Rechteck 29">
              <a:extLst>
                <a:ext uri="{FF2B5EF4-FFF2-40B4-BE49-F238E27FC236}">
                  <a16:creationId xmlns:a16="http://schemas.microsoft.com/office/drawing/2014/main" id="{6368CDC3-3FB7-4232-BC50-82B98498AD9A}"/>
                </a:ext>
              </a:extLst>
            </p:cNvPr>
            <p:cNvSpPr/>
            <p:nvPr/>
          </p:nvSpPr>
          <p:spPr>
            <a:xfrm>
              <a:off x="3805765" y="1533148"/>
              <a:ext cx="1830194" cy="2232808"/>
            </a:xfrm>
            <a:prstGeom prst="rect">
              <a:avLst/>
            </a:prstGeom>
            <a:noFill/>
            <a:ln>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hteck 30">
              <a:extLst>
                <a:ext uri="{FF2B5EF4-FFF2-40B4-BE49-F238E27FC236}">
                  <a16:creationId xmlns:a16="http://schemas.microsoft.com/office/drawing/2014/main" id="{F08EB100-D3ED-4943-9253-422312CC429D}"/>
                </a:ext>
              </a:extLst>
            </p:cNvPr>
            <p:cNvSpPr/>
            <p:nvPr/>
          </p:nvSpPr>
          <p:spPr>
            <a:xfrm>
              <a:off x="3929894" y="2197968"/>
              <a:ext cx="1581936" cy="190821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1D4491"/>
                  </a:solidFill>
                  <a:effectLst/>
                  <a:uLnTx/>
                  <a:uFillTx/>
                  <a:latin typeface="Calibri Light" panose="020F0302020204030204"/>
                  <a:ea typeface="+mn-ea"/>
                  <a:cs typeface="+mn-cs"/>
                </a:rPr>
                <a:t>Vereniging Hogescholen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600" b="1" i="0" u="none" strike="noStrike" kern="1200" cap="none" spc="0" normalizeH="0" baseline="0" noProof="0" dirty="0">
                <a:ln>
                  <a:noFill/>
                </a:ln>
                <a:solidFill>
                  <a:srgbClr val="1D4491"/>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4491"/>
                  </a:solidFill>
                  <a:effectLst/>
                  <a:uLnTx/>
                  <a:uFillTx/>
                  <a:latin typeface="Calibri Light" panose="020F0302020204030204"/>
                  <a:ea typeface="+mn-ea"/>
                  <a:cs typeface="+mn-cs"/>
                </a:rPr>
                <a:t>Representing all 36 public - funded UAS of the Netherlands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D4491"/>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D4491"/>
                </a:solidFill>
                <a:effectLst/>
                <a:uLnTx/>
                <a:uFillTx/>
                <a:latin typeface="Calibri Light" panose="020F0302020204030204"/>
                <a:ea typeface="+mn-ea"/>
                <a:cs typeface="+mn-cs"/>
              </a:endParaRPr>
            </a:p>
          </p:txBody>
        </p:sp>
      </p:grpSp>
      <p:grpSp>
        <p:nvGrpSpPr>
          <p:cNvPr id="36" name="Gruppieren 35"/>
          <p:cNvGrpSpPr/>
          <p:nvPr/>
        </p:nvGrpSpPr>
        <p:grpSpPr>
          <a:xfrm>
            <a:off x="7532567" y="4238357"/>
            <a:ext cx="1830194" cy="2240965"/>
            <a:chOff x="9906363" y="4144691"/>
            <a:chExt cx="1830194" cy="2240965"/>
          </a:xfrm>
        </p:grpSpPr>
        <p:sp>
          <p:nvSpPr>
            <p:cNvPr id="37" name="Rechteck 36">
              <a:extLst>
                <a:ext uri="{FF2B5EF4-FFF2-40B4-BE49-F238E27FC236}">
                  <a16:creationId xmlns:a16="http://schemas.microsoft.com/office/drawing/2014/main" id="{6368CDC3-3FB7-4232-BC50-82B98498AD9A}"/>
                </a:ext>
              </a:extLst>
            </p:cNvPr>
            <p:cNvSpPr/>
            <p:nvPr/>
          </p:nvSpPr>
          <p:spPr>
            <a:xfrm>
              <a:off x="9906363" y="4144691"/>
              <a:ext cx="1830194" cy="2240965"/>
            </a:xfrm>
            <a:prstGeom prst="rect">
              <a:avLst/>
            </a:prstGeom>
            <a:noFill/>
            <a:ln>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Grafik 37">
              <a:extLst>
                <a:ext uri="{FF2B5EF4-FFF2-40B4-BE49-F238E27FC236}">
                  <a16:creationId xmlns:a16="http://schemas.microsoft.com/office/drawing/2014/main" id="{8A4D8F7A-BED3-45EE-834A-DC1DC638FE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4250" y="4375535"/>
              <a:ext cx="1478663" cy="476988"/>
            </a:xfrm>
            <a:prstGeom prst="rect">
              <a:avLst/>
            </a:prstGeom>
          </p:spPr>
        </p:pic>
        <p:sp>
          <p:nvSpPr>
            <p:cNvPr id="39" name="Rechteck 38">
              <a:extLst>
                <a:ext uri="{FF2B5EF4-FFF2-40B4-BE49-F238E27FC236}">
                  <a16:creationId xmlns:a16="http://schemas.microsoft.com/office/drawing/2014/main" id="{85AB7933-757E-4CA9-92EA-E2B5217D7241}"/>
                </a:ext>
              </a:extLst>
            </p:cNvPr>
            <p:cNvSpPr/>
            <p:nvPr/>
          </p:nvSpPr>
          <p:spPr>
            <a:xfrm>
              <a:off x="10070393" y="4939395"/>
              <a:ext cx="1480933"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rPr>
                <a:t>Hochschulallianz für den Mittelstand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Representing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12 German UAS</a:t>
              </a:r>
              <a:endParaRPr kumimoji="0" lang="en-US"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p:txBody>
        </p:sp>
      </p:grpSp>
      <p:grpSp>
        <p:nvGrpSpPr>
          <p:cNvPr id="40" name="Gruppieren 39"/>
          <p:cNvGrpSpPr/>
          <p:nvPr/>
        </p:nvGrpSpPr>
        <p:grpSpPr>
          <a:xfrm>
            <a:off x="9650572" y="4238357"/>
            <a:ext cx="1808413" cy="2272485"/>
            <a:chOff x="9526374" y="2537705"/>
            <a:chExt cx="1808413" cy="2272485"/>
          </a:xfrm>
        </p:grpSpPr>
        <p:sp>
          <p:nvSpPr>
            <p:cNvPr id="41" name="Rechteck 40">
              <a:extLst>
                <a:ext uri="{FF2B5EF4-FFF2-40B4-BE49-F238E27FC236}">
                  <a16:creationId xmlns:a16="http://schemas.microsoft.com/office/drawing/2014/main" id="{5889D73B-7CA2-4EA8-9AD9-39651CB7A854}"/>
                </a:ext>
              </a:extLst>
            </p:cNvPr>
            <p:cNvSpPr/>
            <p:nvPr/>
          </p:nvSpPr>
          <p:spPr>
            <a:xfrm>
              <a:off x="9526374" y="2537705"/>
              <a:ext cx="1808413" cy="2236579"/>
            </a:xfrm>
            <a:prstGeom prst="rect">
              <a:avLst/>
            </a:prstGeom>
            <a:noFill/>
            <a:ln>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Grafik 41" descr="Ein Bild, das Essen, Blume enthält.&#10;&#10;Automatisch generierte Beschreibung">
              <a:extLst>
                <a:ext uri="{FF2B5EF4-FFF2-40B4-BE49-F238E27FC236}">
                  <a16:creationId xmlns:a16="http://schemas.microsoft.com/office/drawing/2014/main" id="{AFE68625-F98B-455F-A0A3-EFDC9DBE42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77562" y="2729558"/>
              <a:ext cx="1704549" cy="554969"/>
            </a:xfrm>
            <a:prstGeom prst="rect">
              <a:avLst/>
            </a:prstGeom>
          </p:spPr>
        </p:pic>
        <p:sp>
          <p:nvSpPr>
            <p:cNvPr id="43" name="Rechteck 42">
              <a:extLst>
                <a:ext uri="{FF2B5EF4-FFF2-40B4-BE49-F238E27FC236}">
                  <a16:creationId xmlns:a16="http://schemas.microsoft.com/office/drawing/2014/main" id="{60F9238C-57D5-4885-860D-9569780060BA}"/>
                </a:ext>
              </a:extLst>
            </p:cNvPr>
            <p:cNvSpPr/>
            <p:nvPr/>
          </p:nvSpPr>
          <p:spPr>
            <a:xfrm>
              <a:off x="9633286" y="3425195"/>
              <a:ext cx="1593103"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2A498C"/>
                  </a:solidFill>
                  <a:effectLst/>
                  <a:uLnTx/>
                  <a:uFillTx/>
                  <a:latin typeface="Calibri Light" panose="020F0302020204030204"/>
                  <a:ea typeface="+mn-ea"/>
                  <a:cs typeface="+mn-cs"/>
                </a:rPr>
                <a:t>HAW BW</a:t>
              </a:r>
              <a:endPar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Representing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24 UAS in the region of Baden-Württemberg</a:t>
              </a:r>
              <a:endParaRPr kumimoji="0" lang="en-US"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p:txBody>
        </p:sp>
      </p:grpSp>
      <p:sp>
        <p:nvSpPr>
          <p:cNvPr id="44" name="Rectangle 52"/>
          <p:cNvSpPr/>
          <p:nvPr/>
        </p:nvSpPr>
        <p:spPr>
          <a:xfrm>
            <a:off x="11334787" y="285728"/>
            <a:ext cx="476253" cy="476229"/>
          </a:xfrm>
          <a:prstGeom prst="rect">
            <a:avLst/>
          </a:prstGeom>
          <a:solidFill>
            <a:srgbClr val="FC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02</a:t>
            </a:r>
          </a:p>
        </p:txBody>
      </p:sp>
      <p:grpSp>
        <p:nvGrpSpPr>
          <p:cNvPr id="20" name="Gruppieren 19"/>
          <p:cNvGrpSpPr/>
          <p:nvPr/>
        </p:nvGrpSpPr>
        <p:grpSpPr>
          <a:xfrm>
            <a:off x="5412622" y="4238356"/>
            <a:ext cx="1830194" cy="2240965"/>
            <a:chOff x="6856064" y="4171068"/>
            <a:chExt cx="1830194" cy="2214588"/>
          </a:xfrm>
        </p:grpSpPr>
        <p:sp>
          <p:nvSpPr>
            <p:cNvPr id="46" name="Rechteck 45">
              <a:extLst>
                <a:ext uri="{FF2B5EF4-FFF2-40B4-BE49-F238E27FC236}">
                  <a16:creationId xmlns:a16="http://schemas.microsoft.com/office/drawing/2014/main" id="{6368CDC3-3FB7-4232-BC50-82B98498AD9A}"/>
                </a:ext>
              </a:extLst>
            </p:cNvPr>
            <p:cNvSpPr/>
            <p:nvPr/>
          </p:nvSpPr>
          <p:spPr>
            <a:xfrm>
              <a:off x="6856064" y="4171068"/>
              <a:ext cx="1830194" cy="2214588"/>
            </a:xfrm>
            <a:prstGeom prst="rect">
              <a:avLst/>
            </a:prstGeom>
            <a:noFill/>
            <a:ln>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Grafik 46" descr="Ein Bild, das Fisch enthält.&#10;&#10;Automatisch generierte Beschreibung">
              <a:extLst>
                <a:ext uri="{FF2B5EF4-FFF2-40B4-BE49-F238E27FC236}">
                  <a16:creationId xmlns:a16="http://schemas.microsoft.com/office/drawing/2014/main" id="{1A14092A-5089-44E9-A63C-2DA3493A72E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97970" y="4296398"/>
              <a:ext cx="946380" cy="466231"/>
            </a:xfrm>
            <a:prstGeom prst="rect">
              <a:avLst/>
            </a:prstGeom>
          </p:spPr>
        </p:pic>
        <p:sp>
          <p:nvSpPr>
            <p:cNvPr id="48" name="Rectangle 47">
              <a:extLst>
                <a:ext uri="{FF2B5EF4-FFF2-40B4-BE49-F238E27FC236}">
                  <a16:creationId xmlns:a16="http://schemas.microsoft.com/office/drawing/2014/main" id="{C5897BF6-099E-4B1D-B60C-B356E12EEB44}"/>
                </a:ext>
              </a:extLst>
            </p:cNvPr>
            <p:cNvSpPr/>
            <p:nvPr/>
          </p:nvSpPr>
          <p:spPr>
            <a:xfrm>
              <a:off x="7028553" y="4939395"/>
              <a:ext cx="1459734"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rPr>
                <a:t>ARENE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Representing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2A498C"/>
                  </a:solidFill>
                  <a:effectLst/>
                  <a:uLnTx/>
                  <a:uFillTx/>
                  <a:latin typeface="Calibri Light" panose="020F0302020204030204"/>
                  <a:ea typeface="+mn-ea"/>
                  <a:cs typeface="+mn-cs"/>
                </a:rPr>
                <a:t>24 Finnish UAS</a:t>
              </a:r>
              <a:endParaRPr kumimoji="0" lang="en-US"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p:txBody>
        </p:sp>
      </p:grpSp>
      <p:sp>
        <p:nvSpPr>
          <p:cNvPr id="45" name="Rectangle 47">
            <a:extLst>
              <a:ext uri="{FF2B5EF4-FFF2-40B4-BE49-F238E27FC236}">
                <a16:creationId xmlns:a16="http://schemas.microsoft.com/office/drawing/2014/main" id="{105DFCF5-3495-4447-9E75-B9F7453BB9AB}"/>
              </a:ext>
            </a:extLst>
          </p:cNvPr>
          <p:cNvSpPr/>
          <p:nvPr/>
        </p:nvSpPr>
        <p:spPr>
          <a:xfrm>
            <a:off x="3949631" y="1245242"/>
            <a:ext cx="183019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noProof="0" dirty="0">
                <a:ln>
                  <a:noFill/>
                </a:ln>
                <a:solidFill>
                  <a:srgbClr val="2A498C"/>
                </a:solidFill>
                <a:effectLst/>
                <a:uLnTx/>
                <a:uFillTx/>
                <a:latin typeface="Calibri Light" panose="020F0302020204030204"/>
                <a:ea typeface="+mn-ea"/>
                <a:cs typeface="+mn-cs"/>
              </a:rPr>
              <a:t>Co-Chair</a:t>
            </a:r>
            <a:endParaRPr kumimoji="0" lang="en-US" sz="1400" b="0" i="0" u="none" strike="noStrike" kern="1200" cap="none" spc="0" normalizeH="0" baseline="0" noProof="0" dirty="0">
              <a:ln>
                <a:noFill/>
              </a:ln>
              <a:solidFill>
                <a:srgbClr val="2A498C"/>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29965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16900" y="408014"/>
            <a:ext cx="897495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rPr>
              <a:t>Our Mission – Promoting the UAS model</a:t>
            </a:r>
          </a:p>
        </p:txBody>
      </p:sp>
      <p:sp>
        <p:nvSpPr>
          <p:cNvPr id="56" name="Rectangle 52"/>
          <p:cNvSpPr/>
          <p:nvPr/>
        </p:nvSpPr>
        <p:spPr>
          <a:xfrm>
            <a:off x="11334787" y="285728"/>
            <a:ext cx="476253" cy="476229"/>
          </a:xfrm>
          <a:prstGeom prst="rect">
            <a:avLst/>
          </a:prstGeom>
          <a:solidFill>
            <a:srgbClr val="FC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03</a:t>
            </a:r>
          </a:p>
        </p:txBody>
      </p:sp>
      <p:grpSp>
        <p:nvGrpSpPr>
          <p:cNvPr id="5" name="Gruppieren 4"/>
          <p:cNvGrpSpPr/>
          <p:nvPr/>
        </p:nvGrpSpPr>
        <p:grpSpPr>
          <a:xfrm>
            <a:off x="3245458" y="1115900"/>
            <a:ext cx="5701084" cy="5203698"/>
            <a:chOff x="3083607" y="1115899"/>
            <a:chExt cx="5701084" cy="5203698"/>
          </a:xfrm>
        </p:grpSpPr>
        <p:grpSp>
          <p:nvGrpSpPr>
            <p:cNvPr id="50" name="Gruppieren 49"/>
            <p:cNvGrpSpPr/>
            <p:nvPr/>
          </p:nvGrpSpPr>
          <p:grpSpPr>
            <a:xfrm>
              <a:off x="3083607" y="1115899"/>
              <a:ext cx="5701084" cy="5203698"/>
              <a:chOff x="5890439" y="835754"/>
              <a:chExt cx="5845172" cy="5361643"/>
            </a:xfrm>
          </p:grpSpPr>
          <p:sp>
            <p:nvSpPr>
              <p:cNvPr id="86" name="Oval 6"/>
              <p:cNvSpPr/>
              <p:nvPr/>
            </p:nvSpPr>
            <p:spPr>
              <a:xfrm>
                <a:off x="5890439" y="3052300"/>
                <a:ext cx="3145097" cy="3145097"/>
              </a:xfrm>
              <a:prstGeom prst="ellipse">
                <a:avLst/>
              </a:prstGeom>
              <a:solidFill>
                <a:srgbClr val="FBD70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7"/>
              <p:cNvSpPr/>
              <p:nvPr/>
            </p:nvSpPr>
            <p:spPr>
              <a:xfrm>
                <a:off x="8590514" y="3052300"/>
                <a:ext cx="3145097" cy="3145097"/>
              </a:xfrm>
              <a:prstGeom prst="ellipse">
                <a:avLst/>
              </a:prstGeom>
              <a:solidFill>
                <a:srgbClr val="0AB1E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8"/>
              <p:cNvSpPr/>
              <p:nvPr/>
            </p:nvSpPr>
            <p:spPr>
              <a:xfrm>
                <a:off x="7240477" y="835754"/>
                <a:ext cx="3145097" cy="3145097"/>
              </a:xfrm>
              <a:prstGeom prst="ellipse">
                <a:avLst/>
              </a:prstGeom>
              <a:solidFill>
                <a:srgbClr val="1B3E8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24"/>
              <p:cNvSpPr txBox="1"/>
              <p:nvPr/>
            </p:nvSpPr>
            <p:spPr>
              <a:xfrm>
                <a:off x="7301550" y="2135952"/>
                <a:ext cx="3022950" cy="665949"/>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Strengthening</a:t>
                </a:r>
                <a:r>
                  <a:rPr kumimoji="0" lang="fr-CH"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the </a:t>
                </a:r>
                <a:r>
                  <a:rPr kumimoji="0" lang="fr-CH"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voice</a:t>
                </a:r>
                <a:r>
                  <a:rPr kumimoji="0" lang="fr-CH"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of UAS in Europe</a:t>
                </a:r>
                <a:endParaRPr kumimoji="0" lang="fr-CH"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Light"/>
                </a:endParaRPr>
              </a:p>
            </p:txBody>
          </p:sp>
          <p:sp>
            <p:nvSpPr>
              <p:cNvPr id="90" name="TextBox 26"/>
              <p:cNvSpPr txBox="1"/>
              <p:nvPr/>
            </p:nvSpPr>
            <p:spPr>
              <a:xfrm>
                <a:off x="6514013" y="4470310"/>
                <a:ext cx="1897946" cy="1236762"/>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Networking </a:t>
                </a:r>
                <a:r>
                  <a:rPr kumimoji="0" lang="fr-CH"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platform</a:t>
                </a:r>
                <a:r>
                  <a:rPr kumimoji="0" lang="fr-CH"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&amp; </a:t>
                </a:r>
                <a:r>
                  <a:rPr kumimoji="0" lang="fr-CH"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knowledge</a:t>
                </a:r>
                <a:r>
                  <a:rPr kumimoji="0" lang="fr-CH"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exchange</a:t>
                </a:r>
                <a:endParaRPr kumimoji="0" lang="de-DE"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91" name="TextBox 28"/>
              <p:cNvSpPr txBox="1"/>
              <p:nvPr/>
            </p:nvSpPr>
            <p:spPr>
              <a:xfrm>
                <a:off x="9046211" y="4470310"/>
                <a:ext cx="2233700" cy="1236762"/>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Calibri Light"/>
                  </a:rPr>
                  <a:t>Reaching</a:t>
                </a:r>
                <a:r>
                  <a:rPr kumimoji="0" lang="fr-CH"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Light"/>
                  </a:rPr>
                  <a:t> out to </a:t>
                </a:r>
                <a:r>
                  <a:rPr kumimoji="0" lang="fr-CH"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Calibri Light"/>
                  </a:rPr>
                  <a:t>European</a:t>
                </a:r>
                <a:r>
                  <a:rPr kumimoji="0" lang="fr-CH"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Light"/>
                  </a:rPr>
                  <a:t> institutions and </a:t>
                </a:r>
                <a:r>
                  <a:rPr kumimoji="0" lang="fr-CH" sz="18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Calibri Light"/>
                  </a:rPr>
                  <a:t>stakeholders</a:t>
                </a:r>
                <a:endParaRPr kumimoji="0" lang="fr-CH"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Light"/>
                </a:endParaRPr>
              </a:p>
            </p:txBody>
          </p:sp>
        </p:grpSp>
        <p:pic>
          <p:nvPicPr>
            <p:cNvPr id="2" name="Grafik 2" descr="Abschlusshut">
              <a:extLst>
                <a:ext uri="{FF2B5EF4-FFF2-40B4-BE49-F238E27FC236}">
                  <a16:creationId xmlns:a16="http://schemas.microsoft.com/office/drawing/2014/main" id="{C6E83988-30AB-49CD-8240-9EED17E43C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3347" y="1550062"/>
              <a:ext cx="721605" cy="721605"/>
            </a:xfrm>
            <a:prstGeom prst="rect">
              <a:avLst/>
            </a:prstGeom>
          </p:spPr>
        </p:pic>
        <p:pic>
          <p:nvPicPr>
            <p:cNvPr id="3" name="Grafik 3" descr="Verbindungen">
              <a:extLst>
                <a:ext uri="{FF2B5EF4-FFF2-40B4-BE49-F238E27FC236}">
                  <a16:creationId xmlns:a16="http://schemas.microsoft.com/office/drawing/2014/main" id="{34EF387E-3AC3-4D33-AADE-C82BA2CC6B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3635" y="3812582"/>
              <a:ext cx="767509" cy="749147"/>
            </a:xfrm>
            <a:prstGeom prst="rect">
              <a:avLst/>
            </a:prstGeom>
          </p:spPr>
        </p:pic>
        <p:pic>
          <p:nvPicPr>
            <p:cNvPr id="4" name="Grafik 4" descr="Besprechung">
              <a:extLst>
                <a:ext uri="{FF2B5EF4-FFF2-40B4-BE49-F238E27FC236}">
                  <a16:creationId xmlns:a16="http://schemas.microsoft.com/office/drawing/2014/main" id="{45F76107-D558-43BE-8CDA-B55AC089D2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80923" y="3812582"/>
              <a:ext cx="739967" cy="749147"/>
            </a:xfrm>
            <a:prstGeom prst="rect">
              <a:avLst/>
            </a:prstGeom>
          </p:spPr>
        </p:pic>
      </p:grpSp>
    </p:spTree>
    <p:extLst>
      <p:ext uri="{BB962C8B-B14F-4D97-AF65-F5344CB8AC3E}">
        <p14:creationId xmlns:p14="http://schemas.microsoft.com/office/powerpoint/2010/main" val="3612619108"/>
      </p:ext>
    </p:extLst>
  </p:cSld>
  <p:clrMapOvr>
    <a:masterClrMapping/>
  </p:clrMapOvr>
  <p:transition advClick="0">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6503276" y="1115900"/>
            <a:ext cx="5688724" cy="5150499"/>
          </a:xfrm>
          <a:prstGeom prst="rect">
            <a:avLst/>
          </a:prstGeom>
        </p:spPr>
      </p:pic>
      <p:graphicFrame>
        <p:nvGraphicFramePr>
          <p:cNvPr id="3" name="Diagramm 2"/>
          <p:cNvGraphicFramePr/>
          <p:nvPr>
            <p:extLst/>
          </p:nvPr>
        </p:nvGraphicFramePr>
        <p:xfrm>
          <a:off x="296065" y="1635941"/>
          <a:ext cx="6711707" cy="4630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67"/>
          <p:cNvSpPr/>
          <p:nvPr/>
        </p:nvSpPr>
        <p:spPr>
          <a:xfrm>
            <a:off x="2108667" y="408014"/>
            <a:ext cx="552518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w="15875">
                  <a:noFill/>
                </a:ln>
                <a:solidFill>
                  <a:srgbClr val="2A498C"/>
                </a:solidFill>
                <a:effectLst/>
                <a:uLnTx/>
                <a:uFillTx/>
                <a:latin typeface="Calibri Light" panose="020F0302020204030204"/>
                <a:ea typeface="Open Sans" pitchFamily="34" charset="0"/>
                <a:cs typeface="Open Sans" pitchFamily="34" charset="0"/>
              </a:rPr>
              <a:t>Facts &amp; Figures</a:t>
            </a:r>
          </a:p>
        </p:txBody>
      </p:sp>
      <p:sp>
        <p:nvSpPr>
          <p:cNvPr id="8" name="Rectangle 52"/>
          <p:cNvSpPr/>
          <p:nvPr/>
        </p:nvSpPr>
        <p:spPr>
          <a:xfrm>
            <a:off x="11334787" y="285728"/>
            <a:ext cx="476253" cy="476229"/>
          </a:xfrm>
          <a:prstGeom prst="rect">
            <a:avLst/>
          </a:prstGeom>
          <a:solidFill>
            <a:srgbClr val="FC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04</a:t>
            </a:r>
          </a:p>
        </p:txBody>
      </p:sp>
    </p:spTree>
    <p:extLst>
      <p:ext uri="{BB962C8B-B14F-4D97-AF65-F5344CB8AC3E}">
        <p14:creationId xmlns:p14="http://schemas.microsoft.com/office/powerpoint/2010/main" val="384390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159729"/>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1" name="Rechthoek 10"/>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2">
            <a:extLst>
              <a:ext uri="{FF2B5EF4-FFF2-40B4-BE49-F238E27FC236}">
                <a16:creationId xmlns:a16="http://schemas.microsoft.com/office/drawing/2014/main" id="{4D25E369-C5AE-4ABA-9CCF-2CF83B8DD8A4}"/>
              </a:ext>
            </a:extLst>
          </p:cNvPr>
          <p:cNvCxnSpPr>
            <a:cxnSpLocks/>
          </p:cNvCxnSpPr>
          <p:nvPr/>
        </p:nvCxnSpPr>
        <p:spPr>
          <a:xfrm flipH="1">
            <a:off x="4200046" y="1424093"/>
            <a:ext cx="1" cy="5338108"/>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404D618C-8DC1-4E70-964C-A4D2BDC6C87E}"/>
              </a:ext>
            </a:extLst>
          </p:cNvPr>
          <p:cNvSpPr txBox="1">
            <a:spLocks/>
          </p:cNvSpPr>
          <p:nvPr/>
        </p:nvSpPr>
        <p:spPr>
          <a:xfrm>
            <a:off x="159535" y="1868277"/>
            <a:ext cx="3877903" cy="15738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dirty="0" err="1">
                <a:latin typeface="Garamond" panose="02020404030301010803" pitchFamily="18" charset="0"/>
              </a:rPr>
              <a:t>Overview</a:t>
            </a:r>
            <a:r>
              <a:rPr lang="nl-NL" sz="3200" dirty="0">
                <a:latin typeface="Garamond" panose="02020404030301010803" pitchFamily="18" charset="0"/>
              </a:rPr>
              <a:t> of </a:t>
            </a:r>
            <a:r>
              <a:rPr lang="nl-NL" sz="3200" dirty="0" err="1">
                <a:latin typeface="Garamond" panose="02020404030301010803" pitchFamily="18" charset="0"/>
              </a:rPr>
              <a:t>the</a:t>
            </a:r>
            <a:r>
              <a:rPr lang="nl-NL" sz="3200" dirty="0">
                <a:latin typeface="Garamond" panose="02020404030301010803" pitchFamily="18" charset="0"/>
              </a:rPr>
              <a:t> </a:t>
            </a:r>
            <a:r>
              <a:rPr lang="nl-NL" sz="3200" dirty="0" err="1">
                <a:latin typeface="Garamond" panose="02020404030301010803" pitchFamily="18" charset="0"/>
              </a:rPr>
              <a:t>Keynote</a:t>
            </a:r>
            <a:r>
              <a:rPr lang="nl-NL" sz="3200" dirty="0">
                <a:latin typeface="Garamond" panose="02020404030301010803" pitchFamily="18" charset="0"/>
              </a:rPr>
              <a:t> Speakers </a:t>
            </a:r>
          </a:p>
        </p:txBody>
      </p:sp>
      <p:sp>
        <p:nvSpPr>
          <p:cNvPr id="14" name="Titel 1">
            <a:extLst>
              <a:ext uri="{FF2B5EF4-FFF2-40B4-BE49-F238E27FC236}">
                <a16:creationId xmlns:a16="http://schemas.microsoft.com/office/drawing/2014/main" id="{31471658-A8A7-4BE1-8395-B84ED09C585E}"/>
              </a:ext>
            </a:extLst>
          </p:cNvPr>
          <p:cNvSpPr txBox="1">
            <a:spLocks/>
          </p:cNvSpPr>
          <p:nvPr/>
        </p:nvSpPr>
        <p:spPr>
          <a:xfrm>
            <a:off x="4284884" y="1563385"/>
            <a:ext cx="7602326" cy="5840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 </a:t>
            </a:r>
          </a:p>
          <a:p>
            <a:pPr algn="l">
              <a:lnSpc>
                <a:spcPct val="114000"/>
              </a:lnSpc>
              <a:spcBef>
                <a:spcPts val="0"/>
              </a:spcBef>
            </a:pPr>
            <a:r>
              <a:rPr lang="en-US" sz="1800" b="1" dirty="0">
                <a:solidFill>
                  <a:srgbClr val="820000"/>
                </a:solidFill>
                <a:latin typeface="Garamond" panose="02020404030301010803" pitchFamily="18" charset="0"/>
              </a:rPr>
              <a:t>Michael Gastrow: Acting Director- Science in Society at the HSRC, South Africa</a:t>
            </a:r>
          </a:p>
          <a:p>
            <a:pPr algn="l">
              <a:lnSpc>
                <a:spcPct val="114000"/>
              </a:lnSpc>
              <a:spcBef>
                <a:spcPts val="0"/>
              </a:spcBef>
            </a:pPr>
            <a:endParaRPr lang="en-AU" sz="1800" b="1" dirty="0">
              <a:solidFill>
                <a:srgbClr val="820000"/>
              </a:solidFill>
              <a:latin typeface="Garamond" panose="02020404030301010803" pitchFamily="18" charset="0"/>
            </a:endParaRPr>
          </a:p>
          <a:p>
            <a:pPr algn="l">
              <a:lnSpc>
                <a:spcPct val="114000"/>
              </a:lnSpc>
              <a:spcBef>
                <a:spcPts val="0"/>
              </a:spcBef>
            </a:pPr>
            <a:r>
              <a:rPr lang="en-US" sz="1800" b="1" dirty="0">
                <a:solidFill>
                  <a:srgbClr val="820000"/>
                </a:solidFill>
                <a:latin typeface="Garamond" panose="02020404030301010803" pitchFamily="18" charset="0"/>
              </a:rPr>
              <a:t>Beverley Damonse: Executive of Science Engagement and Corporate Relations, National Research Foundation (NRF), South Africa</a:t>
            </a:r>
          </a:p>
          <a:p>
            <a:pPr algn="l">
              <a:lnSpc>
                <a:spcPct val="114000"/>
              </a:lnSpc>
              <a:spcBef>
                <a:spcPts val="0"/>
              </a:spcBef>
            </a:pPr>
            <a:endParaRPr lang="en-AU" sz="1800" b="1" dirty="0">
              <a:solidFill>
                <a:srgbClr val="820000"/>
              </a:solidFill>
              <a:latin typeface="Garamond" panose="02020404030301010803" pitchFamily="18" charset="0"/>
            </a:endParaRPr>
          </a:p>
          <a:p>
            <a:pPr algn="l">
              <a:lnSpc>
                <a:spcPct val="114000"/>
              </a:lnSpc>
              <a:spcBef>
                <a:spcPts val="0"/>
              </a:spcBef>
            </a:pPr>
            <a:r>
              <a:rPr lang="en-US" sz="1800" b="1" dirty="0">
                <a:solidFill>
                  <a:srgbClr val="820000"/>
                </a:solidFill>
                <a:latin typeface="Garamond" panose="02020404030301010803" pitchFamily="18" charset="0"/>
              </a:rPr>
              <a:t>Otto Bruun: Chair of UAS4EUROPE Management Committee and Senior Innovation Advisor at </a:t>
            </a:r>
            <a:r>
              <a:rPr lang="en-US" sz="1800" b="1" dirty="0" err="1">
                <a:solidFill>
                  <a:srgbClr val="820000"/>
                </a:solidFill>
                <a:latin typeface="Garamond" panose="02020404030301010803" pitchFamily="18" charset="0"/>
              </a:rPr>
              <a:t>SwissCore</a:t>
            </a:r>
            <a:endParaRPr lang="en-AU" sz="1800" b="1" dirty="0">
              <a:solidFill>
                <a:srgbClr val="820000"/>
              </a:solidFill>
              <a:latin typeface="Garamond" panose="02020404030301010803" pitchFamily="18" charset="0"/>
            </a:endParaRPr>
          </a:p>
          <a:p>
            <a:pPr algn="l">
              <a:lnSpc>
                <a:spcPct val="114000"/>
              </a:lnSpc>
              <a:spcBef>
                <a:spcPts val="0"/>
              </a:spcBef>
            </a:pPr>
            <a:endParaRPr lang="en-AU" sz="1400" b="1" dirty="0">
              <a:solidFill>
                <a:srgbClr val="820000"/>
              </a:solidFill>
              <a:latin typeface="Garamond" panose="02020404030301010803" pitchFamily="18" charset="0"/>
            </a:endParaRPr>
          </a:p>
          <a:p>
            <a:pPr algn="l">
              <a:lnSpc>
                <a:spcPct val="114000"/>
              </a:lnSpc>
              <a:spcBef>
                <a:spcPts val="0"/>
              </a:spcBef>
            </a:pPr>
            <a:endParaRPr lang="en-AU" sz="14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700" b="1" dirty="0">
              <a:solidFill>
                <a:prstClr val="white">
                  <a:lumMod val="50000"/>
                </a:prstClr>
              </a:solidFill>
              <a:latin typeface="Garamond" panose="02020404030301010803" pitchFamily="18" charset="0"/>
            </a:endParaRPr>
          </a:p>
        </p:txBody>
      </p:sp>
      <p:sp>
        <p:nvSpPr>
          <p:cNvPr id="19" name="Tekstvak 5">
            <a:extLst>
              <a:ext uri="{FF2B5EF4-FFF2-40B4-BE49-F238E27FC236}">
                <a16:creationId xmlns:a16="http://schemas.microsoft.com/office/drawing/2014/main" id="{70E62050-A28B-4126-8D0F-059115A45AA4}"/>
              </a:ext>
            </a:extLst>
          </p:cNvPr>
          <p:cNvSpPr txBox="1">
            <a:spLocks/>
          </p:cNvSpPr>
          <p:nvPr/>
        </p:nvSpPr>
        <p:spPr>
          <a:xfrm>
            <a:off x="4521200" y="120802"/>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a:p>
            <a:pPr lvl="0" algn="r"/>
            <a:endParaRPr lang="en-US" sz="2000" dirty="0">
              <a:solidFill>
                <a:prstClr val="black"/>
              </a:solidFill>
              <a:latin typeface="Garamond" panose="02020404030301010803" pitchFamily="18" charset="0"/>
            </a:endParaRPr>
          </a:p>
        </p:txBody>
      </p:sp>
      <p:sp>
        <p:nvSpPr>
          <p:cNvPr id="22" name="Tekstvak 14">
            <a:extLst>
              <a:ext uri="{FF2B5EF4-FFF2-40B4-BE49-F238E27FC236}">
                <a16:creationId xmlns:a16="http://schemas.microsoft.com/office/drawing/2014/main" id="{1185129F-A4DB-4302-A212-19D3111E1A32}"/>
              </a:ext>
            </a:extLst>
          </p:cNvPr>
          <p:cNvSpPr txBox="1"/>
          <p:nvPr/>
        </p:nvSpPr>
        <p:spPr>
          <a:xfrm>
            <a:off x="9620834" y="6234477"/>
            <a:ext cx="2478275" cy="830997"/>
          </a:xfrm>
          <a:prstGeom prst="rect">
            <a:avLst/>
          </a:prstGeom>
          <a:noFill/>
        </p:spPr>
        <p:txBody>
          <a:bodyPr wrap="square" rtlCol="0">
            <a:spAutoFit/>
          </a:bodyPr>
          <a:lstStyle/>
          <a:p>
            <a:pPr algn="r"/>
            <a:r>
              <a:rPr lang="nl-NL" sz="2400" b="1" dirty="0">
                <a:latin typeface="Garamond" panose="02020404030301010803" pitchFamily="18" charset="0"/>
              </a:rPr>
              <a:t>#SSHA21</a:t>
            </a:r>
          </a:p>
          <a:p>
            <a:pPr algn="r"/>
            <a:endParaRPr lang="nl-NL" sz="2400" b="1" dirty="0">
              <a:latin typeface="Garamond" panose="02020404030301010803" pitchFamily="18" charset="0"/>
            </a:endParaRPr>
          </a:p>
        </p:txBody>
      </p:sp>
      <p:pic>
        <p:nvPicPr>
          <p:cNvPr id="6" name="Afbeelding 5">
            <a:extLst>
              <a:ext uri="{FF2B5EF4-FFF2-40B4-BE49-F238E27FC236}">
                <a16:creationId xmlns:a16="http://schemas.microsoft.com/office/drawing/2014/main" id="{17CD1743-BE5D-44FC-8A0F-4602AF6E2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420" y="3133762"/>
            <a:ext cx="1998416" cy="2826791"/>
          </a:xfrm>
          <a:prstGeom prst="rect">
            <a:avLst/>
          </a:prstGeom>
        </p:spPr>
      </p:pic>
    </p:spTree>
    <p:extLst>
      <p:ext uri="{BB962C8B-B14F-4D97-AF65-F5344CB8AC3E}">
        <p14:creationId xmlns:p14="http://schemas.microsoft.com/office/powerpoint/2010/main" val="177384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1"/>
          <p:cNvSpPr/>
          <p:nvPr/>
        </p:nvSpPr>
        <p:spPr>
          <a:xfrm>
            <a:off x="2016900" y="408014"/>
            <a:ext cx="800633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rPr>
              <a:t>The Innovation Action Plan for Europe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rPr>
              <a:t>Structure</a:t>
            </a:r>
            <a:endParaRPr kumimoji="0" lang="en-GB" sz="28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endParaRPr>
          </a:p>
        </p:txBody>
      </p:sp>
      <p:graphicFrame>
        <p:nvGraphicFramePr>
          <p:cNvPr id="3" name="Diagramm 2"/>
          <p:cNvGraphicFramePr/>
          <p:nvPr>
            <p:extLst/>
          </p:nvPr>
        </p:nvGraphicFramePr>
        <p:xfrm>
          <a:off x="2143634" y="1786467"/>
          <a:ext cx="8128000" cy="440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52"/>
          <p:cNvSpPr/>
          <p:nvPr/>
        </p:nvSpPr>
        <p:spPr>
          <a:xfrm>
            <a:off x="11334787" y="285728"/>
            <a:ext cx="476253" cy="476229"/>
          </a:xfrm>
          <a:prstGeom prst="rect">
            <a:avLst/>
          </a:prstGeom>
          <a:solidFill>
            <a:srgbClr val="FC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05</a:t>
            </a:r>
          </a:p>
        </p:txBody>
      </p:sp>
    </p:spTree>
    <p:extLst>
      <p:ext uri="{BB962C8B-B14F-4D97-AF65-F5344CB8AC3E}">
        <p14:creationId xmlns:p14="http://schemas.microsoft.com/office/powerpoint/2010/main" val="395866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1"/>
          <p:cNvSpPr/>
          <p:nvPr/>
        </p:nvSpPr>
        <p:spPr>
          <a:xfrm>
            <a:off x="2016900" y="408014"/>
            <a:ext cx="800633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rPr>
              <a:t>The Innovation Action Plan for Europe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rPr>
              <a:t>Structure</a:t>
            </a:r>
            <a:endParaRPr kumimoji="0" lang="en-GB" sz="28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endParaRPr>
          </a:p>
        </p:txBody>
      </p:sp>
      <p:graphicFrame>
        <p:nvGraphicFramePr>
          <p:cNvPr id="3" name="Diagramm 2"/>
          <p:cNvGraphicFramePr/>
          <p:nvPr>
            <p:extLst/>
          </p:nvPr>
        </p:nvGraphicFramePr>
        <p:xfrm>
          <a:off x="2143634" y="1608343"/>
          <a:ext cx="8128000" cy="440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52"/>
          <p:cNvSpPr/>
          <p:nvPr/>
        </p:nvSpPr>
        <p:spPr>
          <a:xfrm>
            <a:off x="11334787" y="285728"/>
            <a:ext cx="476253" cy="476229"/>
          </a:xfrm>
          <a:prstGeom prst="rect">
            <a:avLst/>
          </a:prstGeom>
          <a:solidFill>
            <a:srgbClr val="FC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06</a:t>
            </a:r>
          </a:p>
        </p:txBody>
      </p:sp>
    </p:spTree>
    <p:extLst>
      <p:ext uri="{BB962C8B-B14F-4D97-AF65-F5344CB8AC3E}">
        <p14:creationId xmlns:p14="http://schemas.microsoft.com/office/powerpoint/2010/main" val="677633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1"/>
          <p:cNvSpPr/>
          <p:nvPr/>
        </p:nvSpPr>
        <p:spPr>
          <a:xfrm>
            <a:off x="2016900" y="408014"/>
            <a:ext cx="800633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rPr>
              <a:t>The Innovation Action Plan for Europe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rPr>
              <a:t>Structure</a:t>
            </a:r>
            <a:endParaRPr kumimoji="0" lang="en-GB" sz="2800" b="1" i="0" u="none" strike="noStrike" kern="1200" cap="none" spc="0" normalizeH="0" baseline="0" noProof="0" dirty="0">
              <a:ln>
                <a:noFill/>
              </a:ln>
              <a:solidFill>
                <a:srgbClr val="5B9BD5">
                  <a:lumMod val="50000"/>
                </a:srgbClr>
              </a:solidFill>
              <a:effectLst/>
              <a:uLnTx/>
              <a:uFillTx/>
              <a:latin typeface="Calibri Light" panose="020F0302020204030204"/>
              <a:ea typeface="Open Sans" pitchFamily="34" charset="0"/>
              <a:cs typeface="Open Sans" pitchFamily="34" charset="0"/>
            </a:endParaRPr>
          </a:p>
        </p:txBody>
      </p:sp>
      <p:graphicFrame>
        <p:nvGraphicFramePr>
          <p:cNvPr id="3" name="Diagramm 2"/>
          <p:cNvGraphicFramePr/>
          <p:nvPr>
            <p:extLst/>
          </p:nvPr>
        </p:nvGraphicFramePr>
        <p:xfrm>
          <a:off x="782477" y="1513750"/>
          <a:ext cx="10627046" cy="5131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52"/>
          <p:cNvSpPr/>
          <p:nvPr/>
        </p:nvSpPr>
        <p:spPr>
          <a:xfrm>
            <a:off x="11334787" y="285728"/>
            <a:ext cx="476253" cy="476229"/>
          </a:xfrm>
          <a:prstGeom prst="rect">
            <a:avLst/>
          </a:prstGeom>
          <a:solidFill>
            <a:srgbClr val="FC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07</a:t>
            </a:r>
          </a:p>
        </p:txBody>
      </p:sp>
    </p:spTree>
    <p:extLst>
      <p:ext uri="{BB962C8B-B14F-4D97-AF65-F5344CB8AC3E}">
        <p14:creationId xmlns:p14="http://schemas.microsoft.com/office/powerpoint/2010/main" val="365559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hteck 54">
            <a:extLst>
              <a:ext uri="{FF2B5EF4-FFF2-40B4-BE49-F238E27FC236}">
                <a16:creationId xmlns:a16="http://schemas.microsoft.com/office/drawing/2014/main" id="{6E596E09-AC6C-4313-8534-E5639B0D6298}"/>
              </a:ext>
            </a:extLst>
          </p:cNvPr>
          <p:cNvSpPr/>
          <p:nvPr/>
        </p:nvSpPr>
        <p:spPr>
          <a:xfrm>
            <a:off x="0" y="2603333"/>
            <a:ext cx="5283201" cy="3943155"/>
          </a:xfrm>
          <a:prstGeom prst="rect">
            <a:avLst/>
          </a:prstGeom>
          <a:solidFill>
            <a:srgbClr val="FDEB00">
              <a:alpha val="74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2782849" y="3631507"/>
            <a:ext cx="37488" cy="241140"/>
            <a:chOff x="4332809" y="3686819"/>
            <a:chExt cx="46304" cy="297846"/>
          </a:xfrm>
          <a:solidFill>
            <a:srgbClr val="00B0F0"/>
          </a:solidFill>
        </p:grpSpPr>
        <p:sp>
          <p:nvSpPr>
            <p:cNvPr id="16" name="AutoShape 98"/>
            <p:cNvSpPr>
              <a:spLocks/>
            </p:cNvSpPr>
            <p:nvPr/>
          </p:nvSpPr>
          <p:spPr bwMode="auto">
            <a:xfrm>
              <a:off x="4332809" y="3686819"/>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p:txBody>
        </p:sp>
        <p:sp>
          <p:nvSpPr>
            <p:cNvPr id="17" name="AutoShape 99"/>
            <p:cNvSpPr>
              <a:spLocks/>
            </p:cNvSpPr>
            <p:nvPr/>
          </p:nvSpPr>
          <p:spPr bwMode="auto">
            <a:xfrm>
              <a:off x="4344698" y="3973402"/>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p:txBody>
        </p:sp>
      </p:grpSp>
      <p:sp>
        <p:nvSpPr>
          <p:cNvPr id="37" name="Rectangle 36"/>
          <p:cNvSpPr/>
          <p:nvPr/>
        </p:nvSpPr>
        <p:spPr>
          <a:xfrm>
            <a:off x="3365289" y="948869"/>
            <a:ext cx="62045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B9BD5">
                    <a:lumMod val="50000"/>
                  </a:srgbClr>
                </a:solidFill>
                <a:effectLst/>
                <a:uLnTx/>
                <a:uFillTx/>
                <a:latin typeface="Calibri Light" panose="020F0302020204030204"/>
                <a:ea typeface="+mn-ea"/>
                <a:cs typeface="+mn-cs"/>
              </a:rPr>
              <a:t>Thank you for your attention!</a:t>
            </a:r>
          </a:p>
        </p:txBody>
      </p:sp>
      <p:sp>
        <p:nvSpPr>
          <p:cNvPr id="23" name="Rectangle 22"/>
          <p:cNvSpPr/>
          <p:nvPr/>
        </p:nvSpPr>
        <p:spPr>
          <a:xfrm>
            <a:off x="977383" y="3040474"/>
            <a:ext cx="1383007" cy="4001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Open Sans" pitchFamily="34" charset="0"/>
                <a:cs typeface="Open Sans" pitchFamily="34" charset="0"/>
              </a:rPr>
              <a:t>Contact:</a:t>
            </a:r>
          </a:p>
        </p:txBody>
      </p:sp>
      <p:grpSp>
        <p:nvGrpSpPr>
          <p:cNvPr id="9" name="Gruppieren 8"/>
          <p:cNvGrpSpPr/>
          <p:nvPr/>
        </p:nvGrpSpPr>
        <p:grpSpPr>
          <a:xfrm>
            <a:off x="1019499" y="3539410"/>
            <a:ext cx="3407324" cy="394530"/>
            <a:chOff x="1019499" y="3683614"/>
            <a:chExt cx="3407324" cy="394530"/>
          </a:xfrm>
        </p:grpSpPr>
        <p:sp>
          <p:nvSpPr>
            <p:cNvPr id="20" name="Rectangle 19"/>
            <p:cNvSpPr/>
            <p:nvPr/>
          </p:nvSpPr>
          <p:spPr>
            <a:xfrm>
              <a:off x="1710518" y="3683614"/>
              <a:ext cx="2716305" cy="369332"/>
            </a:xfrm>
            <a:prstGeom prst="rect">
              <a:avLst/>
            </a:prstGeom>
            <a:noFill/>
            <a:ln>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Light" panose="020F0302020204030204"/>
                  <a:ea typeface="Open Sans" pitchFamily="34" charset="0"/>
                  <a:cs typeface="Open Sans" pitchFamily="34" charset="0"/>
                  <a:hlinkClick r:id="rId3"/>
                </a:rPr>
                <a:t>www.uas4europe.eu</a:t>
              </a:r>
              <a:r>
                <a:rPr kumimoji="0" lang="ms-MY" sz="1800" b="0" i="0" u="none" strike="noStrike" kern="1200" cap="none" spc="0" normalizeH="0" baseline="0" noProof="0" dirty="0">
                  <a:ln>
                    <a:noFill/>
                  </a:ln>
                  <a:solidFill>
                    <a:prstClr val="black"/>
                  </a:solidFill>
                  <a:effectLst/>
                  <a:uLnTx/>
                  <a:uFillTx/>
                  <a:latin typeface="Calibri Light" panose="020F0302020204030204"/>
                  <a:ea typeface="Open Sans" pitchFamily="34" charset="0"/>
                  <a:cs typeface="Open Sans" pitchFamily="34" charset="0"/>
                </a:rPr>
                <a:t>  </a:t>
              </a:r>
            </a:p>
          </p:txBody>
        </p:sp>
        <p:sp>
          <p:nvSpPr>
            <p:cNvPr id="42" name="AutoShape 4"/>
            <p:cNvSpPr>
              <a:spLocks/>
            </p:cNvSpPr>
            <p:nvPr/>
          </p:nvSpPr>
          <p:spPr bwMode="auto">
            <a:xfrm>
              <a:off x="1019499" y="3690573"/>
              <a:ext cx="369480" cy="3875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pitchFamily="34" charset="0"/>
                <a:ea typeface="+mn-ea"/>
                <a:cs typeface="+mn-cs"/>
              </a:endParaRPr>
            </a:p>
          </p:txBody>
        </p:sp>
      </p:grpSp>
      <p:grpSp>
        <p:nvGrpSpPr>
          <p:cNvPr id="7" name="Gruppieren 6"/>
          <p:cNvGrpSpPr/>
          <p:nvPr/>
        </p:nvGrpSpPr>
        <p:grpSpPr>
          <a:xfrm>
            <a:off x="1019499" y="4205579"/>
            <a:ext cx="3661172" cy="369332"/>
            <a:chOff x="1002119" y="5035326"/>
            <a:chExt cx="3661172" cy="369332"/>
          </a:xfrm>
        </p:grpSpPr>
        <p:sp>
          <p:nvSpPr>
            <p:cNvPr id="30" name="Rectangle 29"/>
            <p:cNvSpPr/>
            <p:nvPr/>
          </p:nvSpPr>
          <p:spPr>
            <a:xfrm>
              <a:off x="1710518" y="5035326"/>
              <a:ext cx="2952773" cy="369332"/>
            </a:xfrm>
            <a:prstGeom prst="rect">
              <a:avLst/>
            </a:prstGeom>
            <a:noFill/>
            <a:ln>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Light" panose="020F0302020204030204"/>
                  <a:ea typeface="Open Sans" pitchFamily="34" charset="0"/>
                  <a:cs typeface="Open Sans" pitchFamily="34" charset="0"/>
                  <a:hlinkClick r:id="rId4"/>
                </a:rPr>
                <a:t>info@uas4europe.eu</a:t>
              </a:r>
              <a:r>
                <a:rPr kumimoji="0" lang="ms-MY" sz="1800" b="0" i="0" u="none" strike="noStrike" kern="1200" cap="none" spc="0" normalizeH="0" baseline="0" noProof="0" dirty="0">
                  <a:ln>
                    <a:noFill/>
                  </a:ln>
                  <a:solidFill>
                    <a:prstClr val="black"/>
                  </a:solidFill>
                  <a:effectLst/>
                  <a:uLnTx/>
                  <a:uFillTx/>
                  <a:latin typeface="Calibri Light" panose="020F0302020204030204"/>
                  <a:ea typeface="Open Sans" pitchFamily="34" charset="0"/>
                  <a:cs typeface="Open Sans" pitchFamily="34" charset="0"/>
                </a:rPr>
                <a:t> </a:t>
              </a:r>
            </a:p>
          </p:txBody>
        </p:sp>
        <p:sp>
          <p:nvSpPr>
            <p:cNvPr id="43" name="AutoShape 83"/>
            <p:cNvSpPr>
              <a:spLocks/>
            </p:cNvSpPr>
            <p:nvPr/>
          </p:nvSpPr>
          <p:spPr bwMode="auto">
            <a:xfrm>
              <a:off x="1002119" y="5099852"/>
              <a:ext cx="414061" cy="304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tx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pitchFamily="34" charset="0"/>
                <a:ea typeface="+mn-ea"/>
                <a:cs typeface="+mn-cs"/>
              </a:endParaRPr>
            </a:p>
          </p:txBody>
        </p:sp>
      </p:grpSp>
      <p:sp>
        <p:nvSpPr>
          <p:cNvPr id="44" name="Freeform 7">
            <a:hlinkClick r:id="rId5"/>
          </p:cNvPr>
          <p:cNvSpPr>
            <a:spLocks/>
          </p:cNvSpPr>
          <p:nvPr/>
        </p:nvSpPr>
        <p:spPr bwMode="auto">
          <a:xfrm>
            <a:off x="1019499" y="5441040"/>
            <a:ext cx="448153" cy="298863"/>
          </a:xfrm>
          <a:custGeom>
            <a:avLst/>
            <a:gdLst/>
            <a:ahLst/>
            <a:cxnLst>
              <a:cxn ang="0">
                <a:pos x="295" y="30"/>
              </a:cxn>
              <a:cxn ang="0">
                <a:pos x="267" y="37"/>
              </a:cxn>
              <a:cxn ang="0">
                <a:pos x="280" y="24"/>
              </a:cxn>
              <a:cxn ang="0">
                <a:pos x="289" y="7"/>
              </a:cxn>
              <a:cxn ang="0">
                <a:pos x="287" y="6"/>
              </a:cxn>
              <a:cxn ang="0">
                <a:pos x="250" y="20"/>
              </a:cxn>
              <a:cxn ang="0">
                <a:pos x="230" y="6"/>
              </a:cxn>
              <a:cxn ang="0">
                <a:pos x="206" y="0"/>
              </a:cxn>
              <a:cxn ang="0">
                <a:pos x="171" y="11"/>
              </a:cxn>
              <a:cxn ang="0">
                <a:pos x="149" y="39"/>
              </a:cxn>
              <a:cxn ang="0">
                <a:pos x="143" y="63"/>
              </a:cxn>
              <a:cxn ang="0">
                <a:pos x="126" y="72"/>
              </a:cxn>
              <a:cxn ang="0">
                <a:pos x="78" y="55"/>
              </a:cxn>
              <a:cxn ang="0">
                <a:pos x="36" y="26"/>
              </a:cxn>
              <a:cxn ang="0">
                <a:pos x="23" y="11"/>
              </a:cxn>
              <a:cxn ang="0">
                <a:pos x="21" y="13"/>
              </a:cxn>
              <a:cxn ang="0">
                <a:pos x="13" y="43"/>
              </a:cxn>
              <a:cxn ang="0">
                <a:pos x="26" y="81"/>
              </a:cxn>
              <a:cxn ang="0">
                <a:pos x="24" y="89"/>
              </a:cxn>
              <a:cxn ang="0">
                <a:pos x="13" y="85"/>
              </a:cxn>
              <a:cxn ang="0">
                <a:pos x="12" y="87"/>
              </a:cxn>
              <a:cxn ang="0">
                <a:pos x="15" y="107"/>
              </a:cxn>
              <a:cxn ang="0">
                <a:pos x="30" y="131"/>
              </a:cxn>
              <a:cxn ang="0">
                <a:pos x="56" y="146"/>
              </a:cxn>
              <a:cxn ang="0">
                <a:pos x="36" y="146"/>
              </a:cxn>
              <a:cxn ang="0">
                <a:pos x="34" y="146"/>
              </a:cxn>
              <a:cxn ang="0">
                <a:pos x="37" y="155"/>
              </a:cxn>
              <a:cxn ang="0">
                <a:pos x="54" y="178"/>
              </a:cxn>
              <a:cxn ang="0">
                <a:pos x="78" y="189"/>
              </a:cxn>
              <a:cxn ang="0">
                <a:pos x="71" y="200"/>
              </a:cxn>
              <a:cxn ang="0">
                <a:pos x="15" y="213"/>
              </a:cxn>
              <a:cxn ang="0">
                <a:pos x="2" y="213"/>
              </a:cxn>
              <a:cxn ang="0">
                <a:pos x="0" y="215"/>
              </a:cxn>
              <a:cxn ang="0">
                <a:pos x="45" y="235"/>
              </a:cxn>
              <a:cxn ang="0">
                <a:pos x="95" y="242"/>
              </a:cxn>
              <a:cxn ang="0">
                <a:pos x="150" y="233"/>
              </a:cxn>
              <a:cxn ang="0">
                <a:pos x="197" y="211"/>
              </a:cxn>
              <a:cxn ang="0">
                <a:pos x="232" y="176"/>
              </a:cxn>
              <a:cxn ang="0">
                <a:pos x="256" y="133"/>
              </a:cxn>
              <a:cxn ang="0">
                <a:pos x="267" y="85"/>
              </a:cxn>
              <a:cxn ang="0">
                <a:pos x="267" y="63"/>
              </a:cxn>
              <a:cxn ang="0">
                <a:pos x="297" y="31"/>
              </a:cxn>
              <a:cxn ang="0">
                <a:pos x="297" y="30"/>
              </a:cxn>
            </a:cxnLst>
            <a:rect l="0" t="0" r="r" b="b"/>
            <a:pathLst>
              <a:path w="297" h="242">
                <a:moveTo>
                  <a:pt x="297" y="30"/>
                </a:moveTo>
                <a:lnTo>
                  <a:pt x="297" y="30"/>
                </a:lnTo>
                <a:lnTo>
                  <a:pt x="295" y="30"/>
                </a:lnTo>
                <a:lnTo>
                  <a:pt x="295" y="30"/>
                </a:lnTo>
                <a:lnTo>
                  <a:pt x="282" y="33"/>
                </a:lnTo>
                <a:lnTo>
                  <a:pt x="267" y="37"/>
                </a:lnTo>
                <a:lnTo>
                  <a:pt x="267" y="37"/>
                </a:lnTo>
                <a:lnTo>
                  <a:pt x="274" y="31"/>
                </a:lnTo>
                <a:lnTo>
                  <a:pt x="280" y="24"/>
                </a:lnTo>
                <a:lnTo>
                  <a:pt x="286" y="17"/>
                </a:lnTo>
                <a:lnTo>
                  <a:pt x="289" y="7"/>
                </a:lnTo>
                <a:lnTo>
                  <a:pt x="289" y="7"/>
                </a:lnTo>
                <a:lnTo>
                  <a:pt x="289" y="6"/>
                </a:lnTo>
                <a:lnTo>
                  <a:pt x="289" y="6"/>
                </a:lnTo>
                <a:lnTo>
                  <a:pt x="287" y="6"/>
                </a:lnTo>
                <a:lnTo>
                  <a:pt x="287" y="6"/>
                </a:lnTo>
                <a:lnTo>
                  <a:pt x="269" y="15"/>
                </a:lnTo>
                <a:lnTo>
                  <a:pt x="250" y="20"/>
                </a:lnTo>
                <a:lnTo>
                  <a:pt x="250" y="20"/>
                </a:lnTo>
                <a:lnTo>
                  <a:pt x="241" y="11"/>
                </a:lnTo>
                <a:lnTo>
                  <a:pt x="230" y="6"/>
                </a:lnTo>
                <a:lnTo>
                  <a:pt x="217" y="2"/>
                </a:lnTo>
                <a:lnTo>
                  <a:pt x="206" y="0"/>
                </a:lnTo>
                <a:lnTo>
                  <a:pt x="206" y="0"/>
                </a:lnTo>
                <a:lnTo>
                  <a:pt x="193" y="2"/>
                </a:lnTo>
                <a:lnTo>
                  <a:pt x="182" y="6"/>
                </a:lnTo>
                <a:lnTo>
                  <a:pt x="171" y="11"/>
                </a:lnTo>
                <a:lnTo>
                  <a:pt x="161" y="18"/>
                </a:lnTo>
                <a:lnTo>
                  <a:pt x="154" y="28"/>
                </a:lnTo>
                <a:lnTo>
                  <a:pt x="149" y="39"/>
                </a:lnTo>
                <a:lnTo>
                  <a:pt x="145" y="50"/>
                </a:lnTo>
                <a:lnTo>
                  <a:pt x="143" y="63"/>
                </a:lnTo>
                <a:lnTo>
                  <a:pt x="143" y="63"/>
                </a:lnTo>
                <a:lnTo>
                  <a:pt x="145" y="74"/>
                </a:lnTo>
                <a:lnTo>
                  <a:pt x="145" y="74"/>
                </a:lnTo>
                <a:lnTo>
                  <a:pt x="126" y="72"/>
                </a:lnTo>
                <a:lnTo>
                  <a:pt x="110" y="68"/>
                </a:lnTo>
                <a:lnTo>
                  <a:pt x="93" y="63"/>
                </a:lnTo>
                <a:lnTo>
                  <a:pt x="78" y="55"/>
                </a:lnTo>
                <a:lnTo>
                  <a:pt x="62" y="48"/>
                </a:lnTo>
                <a:lnTo>
                  <a:pt x="49" y="37"/>
                </a:lnTo>
                <a:lnTo>
                  <a:pt x="36" y="26"/>
                </a:lnTo>
                <a:lnTo>
                  <a:pt x="23" y="13"/>
                </a:lnTo>
                <a:lnTo>
                  <a:pt x="23" y="13"/>
                </a:lnTo>
                <a:lnTo>
                  <a:pt x="23" y="11"/>
                </a:lnTo>
                <a:lnTo>
                  <a:pt x="23" y="11"/>
                </a:lnTo>
                <a:lnTo>
                  <a:pt x="21" y="13"/>
                </a:lnTo>
                <a:lnTo>
                  <a:pt x="21" y="13"/>
                </a:lnTo>
                <a:lnTo>
                  <a:pt x="15" y="28"/>
                </a:lnTo>
                <a:lnTo>
                  <a:pt x="13" y="43"/>
                </a:lnTo>
                <a:lnTo>
                  <a:pt x="13" y="43"/>
                </a:lnTo>
                <a:lnTo>
                  <a:pt x="13" y="57"/>
                </a:lnTo>
                <a:lnTo>
                  <a:pt x="19" y="70"/>
                </a:lnTo>
                <a:lnTo>
                  <a:pt x="26" y="81"/>
                </a:lnTo>
                <a:lnTo>
                  <a:pt x="36" y="93"/>
                </a:lnTo>
                <a:lnTo>
                  <a:pt x="36" y="93"/>
                </a:lnTo>
                <a:lnTo>
                  <a:pt x="24" y="89"/>
                </a:lnTo>
                <a:lnTo>
                  <a:pt x="13" y="85"/>
                </a:lnTo>
                <a:lnTo>
                  <a:pt x="13" y="85"/>
                </a:lnTo>
                <a:lnTo>
                  <a:pt x="13" y="85"/>
                </a:lnTo>
                <a:lnTo>
                  <a:pt x="13" y="85"/>
                </a:lnTo>
                <a:lnTo>
                  <a:pt x="12" y="87"/>
                </a:lnTo>
                <a:lnTo>
                  <a:pt x="12" y="87"/>
                </a:lnTo>
                <a:lnTo>
                  <a:pt x="12" y="87"/>
                </a:lnTo>
                <a:lnTo>
                  <a:pt x="13" y="96"/>
                </a:lnTo>
                <a:lnTo>
                  <a:pt x="15" y="107"/>
                </a:lnTo>
                <a:lnTo>
                  <a:pt x="19" y="115"/>
                </a:lnTo>
                <a:lnTo>
                  <a:pt x="24" y="124"/>
                </a:lnTo>
                <a:lnTo>
                  <a:pt x="30" y="131"/>
                </a:lnTo>
                <a:lnTo>
                  <a:pt x="37" y="137"/>
                </a:lnTo>
                <a:lnTo>
                  <a:pt x="47" y="143"/>
                </a:lnTo>
                <a:lnTo>
                  <a:pt x="56" y="146"/>
                </a:lnTo>
                <a:lnTo>
                  <a:pt x="56" y="146"/>
                </a:lnTo>
                <a:lnTo>
                  <a:pt x="45" y="146"/>
                </a:lnTo>
                <a:lnTo>
                  <a:pt x="36" y="146"/>
                </a:lnTo>
                <a:lnTo>
                  <a:pt x="36" y="146"/>
                </a:lnTo>
                <a:lnTo>
                  <a:pt x="34" y="146"/>
                </a:lnTo>
                <a:lnTo>
                  <a:pt x="34" y="146"/>
                </a:lnTo>
                <a:lnTo>
                  <a:pt x="34" y="148"/>
                </a:lnTo>
                <a:lnTo>
                  <a:pt x="34" y="148"/>
                </a:lnTo>
                <a:lnTo>
                  <a:pt x="37" y="155"/>
                </a:lnTo>
                <a:lnTo>
                  <a:pt x="41" y="165"/>
                </a:lnTo>
                <a:lnTo>
                  <a:pt x="47" y="170"/>
                </a:lnTo>
                <a:lnTo>
                  <a:pt x="54" y="178"/>
                </a:lnTo>
                <a:lnTo>
                  <a:pt x="62" y="181"/>
                </a:lnTo>
                <a:lnTo>
                  <a:pt x="69" y="187"/>
                </a:lnTo>
                <a:lnTo>
                  <a:pt x="78" y="189"/>
                </a:lnTo>
                <a:lnTo>
                  <a:pt x="87" y="191"/>
                </a:lnTo>
                <a:lnTo>
                  <a:pt x="87" y="191"/>
                </a:lnTo>
                <a:lnTo>
                  <a:pt x="71" y="200"/>
                </a:lnTo>
                <a:lnTo>
                  <a:pt x="54" y="207"/>
                </a:lnTo>
                <a:lnTo>
                  <a:pt x="36" y="211"/>
                </a:lnTo>
                <a:lnTo>
                  <a:pt x="15" y="213"/>
                </a:lnTo>
                <a:lnTo>
                  <a:pt x="15" y="213"/>
                </a:lnTo>
                <a:lnTo>
                  <a:pt x="2" y="213"/>
                </a:lnTo>
                <a:lnTo>
                  <a:pt x="2" y="213"/>
                </a:lnTo>
                <a:lnTo>
                  <a:pt x="0" y="213"/>
                </a:lnTo>
                <a:lnTo>
                  <a:pt x="0" y="213"/>
                </a:lnTo>
                <a:lnTo>
                  <a:pt x="0" y="215"/>
                </a:lnTo>
                <a:lnTo>
                  <a:pt x="0" y="215"/>
                </a:lnTo>
                <a:lnTo>
                  <a:pt x="23" y="228"/>
                </a:lnTo>
                <a:lnTo>
                  <a:pt x="45" y="235"/>
                </a:lnTo>
                <a:lnTo>
                  <a:pt x="69" y="241"/>
                </a:lnTo>
                <a:lnTo>
                  <a:pt x="95" y="242"/>
                </a:lnTo>
                <a:lnTo>
                  <a:pt x="95" y="242"/>
                </a:lnTo>
                <a:lnTo>
                  <a:pt x="113" y="241"/>
                </a:lnTo>
                <a:lnTo>
                  <a:pt x="132" y="239"/>
                </a:lnTo>
                <a:lnTo>
                  <a:pt x="150" y="233"/>
                </a:lnTo>
                <a:lnTo>
                  <a:pt x="167" y="228"/>
                </a:lnTo>
                <a:lnTo>
                  <a:pt x="182" y="220"/>
                </a:lnTo>
                <a:lnTo>
                  <a:pt x="197" y="211"/>
                </a:lnTo>
                <a:lnTo>
                  <a:pt x="210" y="200"/>
                </a:lnTo>
                <a:lnTo>
                  <a:pt x="221" y="189"/>
                </a:lnTo>
                <a:lnTo>
                  <a:pt x="232" y="176"/>
                </a:lnTo>
                <a:lnTo>
                  <a:pt x="241" y="161"/>
                </a:lnTo>
                <a:lnTo>
                  <a:pt x="248" y="148"/>
                </a:lnTo>
                <a:lnTo>
                  <a:pt x="256" y="133"/>
                </a:lnTo>
                <a:lnTo>
                  <a:pt x="261" y="117"/>
                </a:lnTo>
                <a:lnTo>
                  <a:pt x="265" y="102"/>
                </a:lnTo>
                <a:lnTo>
                  <a:pt x="267" y="85"/>
                </a:lnTo>
                <a:lnTo>
                  <a:pt x="267" y="70"/>
                </a:lnTo>
                <a:lnTo>
                  <a:pt x="267" y="70"/>
                </a:lnTo>
                <a:lnTo>
                  <a:pt x="267" y="63"/>
                </a:lnTo>
                <a:lnTo>
                  <a:pt x="267" y="63"/>
                </a:lnTo>
                <a:lnTo>
                  <a:pt x="284" y="48"/>
                </a:lnTo>
                <a:lnTo>
                  <a:pt x="297" y="31"/>
                </a:lnTo>
                <a:lnTo>
                  <a:pt x="297" y="31"/>
                </a:lnTo>
                <a:lnTo>
                  <a:pt x="297" y="30"/>
                </a:lnTo>
                <a:lnTo>
                  <a:pt x="297" y="3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Rechteck 53">
            <a:extLst>
              <a:ext uri="{FF2B5EF4-FFF2-40B4-BE49-F238E27FC236}">
                <a16:creationId xmlns:a16="http://schemas.microsoft.com/office/drawing/2014/main" id="{CFDE4DC2-5956-4213-8625-B940E1D21B60}"/>
              </a:ext>
            </a:extLst>
          </p:cNvPr>
          <p:cNvSpPr/>
          <p:nvPr/>
        </p:nvSpPr>
        <p:spPr>
          <a:xfrm>
            <a:off x="2813501" y="571167"/>
            <a:ext cx="9505769" cy="1463290"/>
          </a:xfrm>
          <a:prstGeom prst="rect">
            <a:avLst/>
          </a:prstGeom>
          <a:noFill/>
          <a:ln w="15875">
            <a:solidFill>
              <a:srgbClr val="FC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utoShape 2" descr="Icône Linkedin, logo Gratuit de Brands and Logos"/>
          <p:cNvSpPr>
            <a:spLocks noChangeAspect="1" noChangeArrowheads="1"/>
          </p:cNvSpPr>
          <p:nvPr/>
        </p:nvSpPr>
        <p:spPr bwMode="auto">
          <a:xfrm>
            <a:off x="824983" y="107640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Grafik 5">
            <a:hlinkClick r:id="rId6"/>
          </p:cNvPr>
          <p:cNvPicPr>
            <a:picLocks noChangeAspect="1"/>
          </p:cNvPicPr>
          <p:nvPr/>
        </p:nvPicPr>
        <p:blipFill>
          <a:blip r:embed="rId7"/>
          <a:stretch>
            <a:fillRect/>
          </a:stretch>
        </p:blipFill>
        <p:spPr>
          <a:xfrm>
            <a:off x="2360390" y="5353490"/>
            <a:ext cx="473961" cy="473961"/>
          </a:xfrm>
          <a:prstGeom prst="rect">
            <a:avLst/>
          </a:prstGeom>
        </p:spPr>
      </p:pic>
      <p:pic>
        <p:nvPicPr>
          <p:cNvPr id="13" name="Grafik 12">
            <a:hlinkClick r:id="rId8"/>
          </p:cNvPr>
          <p:cNvPicPr>
            <a:picLocks noChangeAspect="1"/>
          </p:cNvPicPr>
          <p:nvPr/>
        </p:nvPicPr>
        <p:blipFill>
          <a:blip r:embed="rId9"/>
          <a:stretch>
            <a:fillRect/>
          </a:stretch>
        </p:blipFill>
        <p:spPr>
          <a:xfrm>
            <a:off x="3727089" y="5423706"/>
            <a:ext cx="473961" cy="333528"/>
          </a:xfrm>
          <a:prstGeom prst="rect">
            <a:avLst/>
          </a:prstGeom>
        </p:spPr>
      </p:pic>
      <p:sp>
        <p:nvSpPr>
          <p:cNvPr id="31" name="Rectangle 22"/>
          <p:cNvSpPr/>
          <p:nvPr/>
        </p:nvSpPr>
        <p:spPr>
          <a:xfrm>
            <a:off x="977383" y="4817021"/>
            <a:ext cx="1918889" cy="4001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Open Sans" pitchFamily="34" charset="0"/>
                <a:cs typeface="Open Sans" pitchFamily="34" charset="0"/>
              </a:rPr>
              <a:t>Follow us on:</a:t>
            </a:r>
          </a:p>
        </p:txBody>
      </p:sp>
      <p:pic>
        <p:nvPicPr>
          <p:cNvPr id="2" name="Grafik 1"/>
          <p:cNvPicPr>
            <a:picLocks noChangeAspect="1"/>
          </p:cNvPicPr>
          <p:nvPr/>
        </p:nvPicPr>
        <p:blipFill>
          <a:blip r:embed="rId10"/>
          <a:stretch>
            <a:fillRect/>
          </a:stretch>
        </p:blipFill>
        <p:spPr>
          <a:xfrm>
            <a:off x="7494870" y="3151931"/>
            <a:ext cx="3251367" cy="2476627"/>
          </a:xfrm>
          <a:prstGeom prst="rect">
            <a:avLst/>
          </a:prstGeom>
        </p:spPr>
      </p:pic>
    </p:spTree>
    <p:extLst>
      <p:ext uri="{BB962C8B-B14F-4D97-AF65-F5344CB8AC3E}">
        <p14:creationId xmlns:p14="http://schemas.microsoft.com/office/powerpoint/2010/main" val="1431351444"/>
      </p:ext>
    </p:extLst>
  </p:cSld>
  <p:clrMapOvr>
    <a:masterClrMapping/>
  </p:clrMapOvr>
  <p:transition advClick="0">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080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err="1">
                <a:solidFill>
                  <a:srgbClr val="820000"/>
                </a:solidFill>
                <a:latin typeface="Garamond" panose="02020404030301010803" pitchFamily="18" charset="0"/>
              </a:rPr>
              <a:t>Thank</a:t>
            </a:r>
            <a:r>
              <a:rPr lang="nl-NL" sz="6500" b="1" dirty="0">
                <a:solidFill>
                  <a:srgbClr val="820000"/>
                </a:solidFill>
                <a:latin typeface="Garamond" panose="02020404030301010803" pitchFamily="18" charset="0"/>
              </a:rPr>
              <a:t> </a:t>
            </a:r>
            <a:r>
              <a:rPr lang="nl-NL" sz="6500" b="1" dirty="0" err="1">
                <a:solidFill>
                  <a:srgbClr val="820000"/>
                </a:solidFill>
                <a:latin typeface="Garamond" panose="02020404030301010803" pitchFamily="18" charset="0"/>
              </a:rPr>
              <a:t>you</a:t>
            </a:r>
            <a:r>
              <a:rPr lang="nl-NL" sz="6500" b="1">
                <a:solidFill>
                  <a:srgbClr val="820000"/>
                </a:solidFill>
                <a:latin typeface="Garamond" panose="02020404030301010803" pitchFamily="18" charset="0"/>
              </a:rPr>
              <a:t>!</a:t>
            </a:r>
            <a:endParaRPr lang="nl-NL" sz="3600" b="1" dirty="0">
              <a:solidFill>
                <a:srgbClr val="820000"/>
              </a:solidFill>
              <a:latin typeface="Garamond" panose="02020404030301010803" pitchFamily="18" charset="0"/>
            </a:endParaRPr>
          </a:p>
          <a:p>
            <a:pPr algn="ctr">
              <a:spcAft>
                <a:spcPts val="1800"/>
              </a:spcAft>
            </a:pPr>
            <a:endParaRPr lang="nl-NL" sz="6500" b="1" dirty="0">
              <a:solidFill>
                <a:srgbClr val="820000"/>
              </a:solidFill>
              <a:latin typeface="Garamond" panose="02020404030301010803" pitchFamily="18" charset="0"/>
            </a:endParaRPr>
          </a:p>
        </p:txBody>
      </p:sp>
      <p:sp>
        <p:nvSpPr>
          <p:cNvPr id="12" name="Tekstvak 14">
            <a:extLst>
              <a:ext uri="{FF2B5EF4-FFF2-40B4-BE49-F238E27FC236}">
                <a16:creationId xmlns:a16="http://schemas.microsoft.com/office/drawing/2014/main" id="{C38E7DD1-D9CD-47CA-A8DD-E0460029BF1C}"/>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3" name="Tekstvak 5">
            <a:extLst>
              <a:ext uri="{FF2B5EF4-FFF2-40B4-BE49-F238E27FC236}">
                <a16:creationId xmlns:a16="http://schemas.microsoft.com/office/drawing/2014/main" id="{30182973-CCC1-4A3F-8D83-30B396AE4AEB}"/>
              </a:ext>
            </a:extLst>
          </p:cNvPr>
          <p:cNvSpPr txBox="1">
            <a:spLocks/>
          </p:cNvSpPr>
          <p:nvPr/>
        </p:nvSpPr>
        <p:spPr>
          <a:xfrm>
            <a:off x="4428309" y="-19281"/>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a:p>
            <a:pPr lvl="0" algn="r"/>
            <a:endParaRPr lang="en-US" sz="20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02644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r>
              <a:rPr lang="nl-NL" sz="3300" b="1" dirty="0">
                <a:solidFill>
                  <a:srgbClr val="820000"/>
                </a:solidFill>
                <a:latin typeface="Garamond" panose="02020404030301010803" pitchFamily="18" charset="0"/>
              </a:rPr>
              <a:t>Beverley Damonse</a:t>
            </a:r>
          </a:p>
          <a:p>
            <a:pPr algn="ctr">
              <a:spcAft>
                <a:spcPts val="1800"/>
              </a:spcAft>
            </a:pPr>
            <a:r>
              <a:rPr lang="en-US" sz="2500" i="1" dirty="0">
                <a:latin typeface="Garamond" panose="02020404030301010803" pitchFamily="18" charset="0"/>
              </a:rPr>
              <a:t>Executive of Science Engagement and Corporate Relations, National Research Foundation (NRF), South Africa</a:t>
            </a: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#SSHA21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Social Sciences, Humanities and Arts </a:t>
            </a:r>
          </a:p>
          <a:p>
            <a:pPr lvl="0" algn="r"/>
            <a:r>
              <a:rPr lang="en-US" sz="2000" dirty="0">
                <a:solidFill>
                  <a:prstClr val="black"/>
                </a:solidFill>
                <a:latin typeface="Garamond" panose="02020404030301010803" pitchFamily="18" charset="0"/>
              </a:rPr>
              <a:t>13-15 October, 2021</a:t>
            </a:r>
          </a:p>
        </p:txBody>
      </p:sp>
    </p:spTree>
    <p:extLst>
      <p:ext uri="{BB962C8B-B14F-4D97-AF65-F5344CB8AC3E}">
        <p14:creationId xmlns:p14="http://schemas.microsoft.com/office/powerpoint/2010/main" val="122882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1864" y="1350043"/>
            <a:ext cx="5688632" cy="4564491"/>
          </a:xfrm>
        </p:spPr>
        <p:txBody>
          <a:bodyPr>
            <a:normAutofit/>
          </a:bodyPr>
          <a:lstStyle/>
          <a:p>
            <a:pPr algn="ctr"/>
            <a:r>
              <a:rPr lang="en-GB" sz="3200" i="1" dirty="0">
                <a:effectLst>
                  <a:outerShdw blurRad="38100" dist="38100" dir="2700000" algn="tl">
                    <a:srgbClr val="000000">
                      <a:alpha val="43137"/>
                    </a:srgbClr>
                  </a:outerShdw>
                </a:effectLst>
              </a:rPr>
              <a:t>Transitions Towards Enhanced Impact </a:t>
            </a:r>
          </a:p>
          <a:p>
            <a:pPr algn="ctr"/>
            <a:endParaRPr lang="en-US" sz="1500" b="1" dirty="0"/>
          </a:p>
          <a:p>
            <a:pPr algn="ctr"/>
            <a:endParaRPr lang="en-US" sz="1500" b="1" dirty="0"/>
          </a:p>
          <a:p>
            <a:pPr algn="ctr"/>
            <a:endParaRPr lang="en-GB" sz="900" b="1" dirty="0"/>
          </a:p>
          <a:p>
            <a:pPr algn="ctr"/>
            <a:r>
              <a:rPr lang="en-GB" sz="1800" b="1" dirty="0"/>
              <a:t>Beverley Damonse (PhD)</a:t>
            </a:r>
          </a:p>
          <a:p>
            <a:pPr algn="ctr"/>
            <a:r>
              <a:rPr lang="en-GB" sz="1800" b="1" dirty="0"/>
              <a:t>National Research Foundation of South Africa  (NRF</a:t>
            </a:r>
            <a:r>
              <a:rPr lang="en-GB" sz="1800" dirty="0"/>
              <a:t>) </a:t>
            </a:r>
            <a:endParaRPr lang="en-ZA" sz="1800" dirty="0"/>
          </a:p>
          <a:p>
            <a:pPr algn="ctr"/>
            <a:endParaRPr lang="en-GB" sz="1800" b="1" dirty="0"/>
          </a:p>
          <a:p>
            <a:pPr algn="ctr"/>
            <a:r>
              <a:rPr lang="en-GB" sz="1800" b="1" i="1" dirty="0"/>
              <a:t>Impact of Social Sciences, Humanities and Arts AESIS Conference</a:t>
            </a:r>
            <a:r>
              <a:rPr lang="en-GB" sz="1800" b="1" dirty="0"/>
              <a:t> </a:t>
            </a:r>
          </a:p>
          <a:p>
            <a:pPr algn="ctr"/>
            <a:r>
              <a:rPr lang="en-GB" sz="1800" b="1" dirty="0"/>
              <a:t>14th October 2020</a:t>
            </a:r>
            <a:endParaRPr lang="en-ZA" dirty="0">
              <a:latin typeface="+mn-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7793" t="8395" r="7807" b="17038"/>
          <a:stretch/>
        </p:blipFill>
        <p:spPr>
          <a:xfrm>
            <a:off x="1271464" y="1332026"/>
            <a:ext cx="3803798" cy="3702900"/>
          </a:xfrm>
          <a:prstGeom prst="rect">
            <a:avLst/>
          </a:prstGeom>
        </p:spPr>
      </p:pic>
    </p:spTree>
    <p:extLst>
      <p:ext uri="{BB962C8B-B14F-4D97-AF65-F5344CB8AC3E}">
        <p14:creationId xmlns:p14="http://schemas.microsoft.com/office/powerpoint/2010/main" val="258560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0889-EC18-4A2B-8635-E94222CE61EE}"/>
              </a:ext>
            </a:extLst>
          </p:cNvPr>
          <p:cNvSpPr>
            <a:spLocks noGrp="1"/>
          </p:cNvSpPr>
          <p:nvPr>
            <p:ph type="ctrTitle"/>
          </p:nvPr>
        </p:nvSpPr>
        <p:spPr/>
        <p:txBody>
          <a:bodyPr>
            <a:normAutofit fontScale="90000"/>
          </a:bodyPr>
          <a:lstStyle/>
          <a:p>
            <a:r>
              <a:rPr lang="en-US" sz="3100" dirty="0"/>
              <a:t>(SSHA)impact on society in need of improved:</a:t>
            </a:r>
            <a:br>
              <a:rPr lang="en-US" sz="3100" dirty="0"/>
            </a:br>
            <a:br>
              <a:rPr lang="en-US" dirty="0"/>
            </a:br>
            <a:endParaRPr lang="en-ZA" dirty="0"/>
          </a:p>
        </p:txBody>
      </p:sp>
      <p:sp>
        <p:nvSpPr>
          <p:cNvPr id="4" name="Content Placeholder 3">
            <a:extLst>
              <a:ext uri="{FF2B5EF4-FFF2-40B4-BE49-F238E27FC236}">
                <a16:creationId xmlns:a16="http://schemas.microsoft.com/office/drawing/2014/main" id="{52B99F84-D07D-45F3-997D-632AE349D826}"/>
              </a:ext>
            </a:extLst>
          </p:cNvPr>
          <p:cNvSpPr>
            <a:spLocks noGrp="1"/>
          </p:cNvSpPr>
          <p:nvPr>
            <p:ph sz="quarter" idx="13"/>
          </p:nvPr>
        </p:nvSpPr>
        <p:spPr/>
        <p:txBody>
          <a:bodyPr>
            <a:normAutofit lnSpcReduction="10000"/>
          </a:bodyPr>
          <a:lstStyle/>
          <a:p>
            <a:r>
              <a:rPr lang="en-US" sz="2400" dirty="0"/>
              <a:t>Supporting structures, policies and strategies</a:t>
            </a:r>
          </a:p>
          <a:p>
            <a:pPr marL="0" indent="0">
              <a:buNone/>
            </a:pPr>
            <a:endParaRPr lang="en-US" sz="2400" dirty="0"/>
          </a:p>
          <a:p>
            <a:r>
              <a:rPr lang="en-US" sz="2400" dirty="0"/>
              <a:t>Strong impact frameworks for assessing and stimulating impact</a:t>
            </a:r>
          </a:p>
          <a:p>
            <a:pPr marL="0" indent="0">
              <a:buNone/>
            </a:pPr>
            <a:endParaRPr lang="en-US" sz="2400" dirty="0"/>
          </a:p>
          <a:p>
            <a:r>
              <a:rPr lang="en-US" sz="2400" dirty="0"/>
              <a:t>Collaborations with partners from business, Government  and not-for-profit sectors</a:t>
            </a:r>
          </a:p>
          <a:p>
            <a:pPr marL="0" indent="0">
              <a:buNone/>
            </a:pPr>
            <a:endParaRPr lang="en-US" sz="2400" dirty="0"/>
          </a:p>
          <a:p>
            <a:r>
              <a:rPr lang="en-US" sz="2400" dirty="0"/>
              <a:t>Engaging with the broader public</a:t>
            </a:r>
          </a:p>
          <a:p>
            <a:endParaRPr lang="en-US" sz="2000" i="1" dirty="0"/>
          </a:p>
          <a:p>
            <a:pPr marL="0" indent="0">
              <a:buNone/>
            </a:pPr>
            <a:r>
              <a:rPr lang="en-US" sz="2000" i="1" dirty="0"/>
              <a:t>                          (Conference </a:t>
            </a:r>
            <a:r>
              <a:rPr lang="en-US" sz="2000" i="1" dirty="0" err="1"/>
              <a:t>Programme</a:t>
            </a:r>
            <a:r>
              <a:rPr lang="en-US" sz="2000" i="1" dirty="0"/>
              <a:t> –SSHA Conference 2021)</a:t>
            </a:r>
            <a:endParaRPr lang="en-ZA" sz="2000" i="1" dirty="0"/>
          </a:p>
        </p:txBody>
      </p:sp>
    </p:spTree>
    <p:extLst>
      <p:ext uri="{BB962C8B-B14F-4D97-AF65-F5344CB8AC3E}">
        <p14:creationId xmlns:p14="http://schemas.microsoft.com/office/powerpoint/2010/main" val="365221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D52E-F6B4-4E9D-A245-4121EC514337}"/>
              </a:ext>
            </a:extLst>
          </p:cNvPr>
          <p:cNvSpPr>
            <a:spLocks noGrp="1"/>
          </p:cNvSpPr>
          <p:nvPr>
            <p:ph type="ctrTitle"/>
          </p:nvPr>
        </p:nvSpPr>
        <p:spPr/>
        <p:txBody>
          <a:bodyPr>
            <a:noAutofit/>
          </a:bodyPr>
          <a:lstStyle/>
          <a:p>
            <a:r>
              <a:rPr lang="en-US" sz="2800" dirty="0"/>
              <a:t>National Structural Changes (?)</a:t>
            </a:r>
            <a:endParaRPr lang="en-ZA" sz="2800" dirty="0"/>
          </a:p>
        </p:txBody>
      </p:sp>
      <p:sp>
        <p:nvSpPr>
          <p:cNvPr id="3" name="Subtitle 2">
            <a:extLst>
              <a:ext uri="{FF2B5EF4-FFF2-40B4-BE49-F238E27FC236}">
                <a16:creationId xmlns:a16="http://schemas.microsoft.com/office/drawing/2014/main" id="{EE35FEB1-878E-4FDA-9DDE-22D027E0F8B6}"/>
              </a:ext>
            </a:extLst>
          </p:cNvPr>
          <p:cNvSpPr>
            <a:spLocks noGrp="1"/>
          </p:cNvSpPr>
          <p:nvPr>
            <p:ph type="subTitle" idx="1"/>
          </p:nvPr>
        </p:nvSpPr>
        <p:spPr>
          <a:xfrm>
            <a:off x="1775520" y="260649"/>
            <a:ext cx="8712968" cy="864096"/>
          </a:xfrm>
        </p:spPr>
        <p:txBody>
          <a:bodyPr>
            <a:noAutofit/>
          </a:bodyPr>
          <a:lstStyle/>
          <a:p>
            <a:endParaRPr lang="en-US" sz="3200" dirty="0">
              <a:solidFill>
                <a:schemeClr val="tx1"/>
              </a:solidFill>
            </a:endParaRPr>
          </a:p>
          <a:p>
            <a:r>
              <a:rPr lang="en-US" sz="3200" dirty="0">
                <a:solidFill>
                  <a:schemeClr val="tx1"/>
                </a:solidFill>
              </a:rPr>
              <a:t>		The HESTIIL REVIEW (2020)</a:t>
            </a:r>
          </a:p>
          <a:p>
            <a:pPr algn="ctr"/>
            <a:endParaRPr lang="en-US" sz="2000" dirty="0">
              <a:solidFill>
                <a:srgbClr val="FF0000"/>
              </a:solidFill>
            </a:endParaRPr>
          </a:p>
          <a:p>
            <a:pPr algn="ctr"/>
            <a:r>
              <a:rPr lang="en-US" sz="2000" dirty="0">
                <a:solidFill>
                  <a:srgbClr val="FF0000"/>
                </a:solidFill>
              </a:rPr>
              <a:t>A review of South Africa’s </a:t>
            </a:r>
            <a:r>
              <a:rPr lang="en-US" sz="2000" dirty="0">
                <a:solidFill>
                  <a:schemeClr val="tx1"/>
                </a:solidFill>
              </a:rPr>
              <a:t>H</a:t>
            </a:r>
            <a:r>
              <a:rPr lang="en-US" sz="2000" dirty="0">
                <a:solidFill>
                  <a:srgbClr val="FF0000"/>
                </a:solidFill>
              </a:rPr>
              <a:t>igher </a:t>
            </a:r>
            <a:r>
              <a:rPr lang="en-US" sz="2000" dirty="0">
                <a:solidFill>
                  <a:schemeClr val="tx1"/>
                </a:solidFill>
              </a:rPr>
              <a:t>E</a:t>
            </a:r>
            <a:r>
              <a:rPr lang="en-US" sz="2000" dirty="0">
                <a:solidFill>
                  <a:srgbClr val="FF0000"/>
                </a:solidFill>
              </a:rPr>
              <a:t>ducation, </a:t>
            </a:r>
            <a:r>
              <a:rPr lang="en-US" sz="2000" dirty="0">
                <a:solidFill>
                  <a:schemeClr val="tx1"/>
                </a:solidFill>
              </a:rPr>
              <a:t>S</a:t>
            </a:r>
            <a:r>
              <a:rPr lang="en-US" sz="2000" dirty="0">
                <a:solidFill>
                  <a:srgbClr val="FF0000"/>
                </a:solidFill>
              </a:rPr>
              <a:t>cience, </a:t>
            </a:r>
            <a:r>
              <a:rPr lang="en-US" sz="2000" dirty="0">
                <a:solidFill>
                  <a:schemeClr val="tx1"/>
                </a:solidFill>
              </a:rPr>
              <a:t>T</a:t>
            </a:r>
            <a:r>
              <a:rPr lang="en-US" sz="2000" dirty="0">
                <a:solidFill>
                  <a:srgbClr val="FF0000"/>
                </a:solidFill>
              </a:rPr>
              <a:t>echnology and </a:t>
            </a:r>
            <a:r>
              <a:rPr lang="en-US" sz="2000" dirty="0">
                <a:solidFill>
                  <a:schemeClr val="tx1"/>
                </a:solidFill>
              </a:rPr>
              <a:t>I</a:t>
            </a:r>
            <a:r>
              <a:rPr lang="en-US" sz="2000" dirty="0">
                <a:solidFill>
                  <a:srgbClr val="FF0000"/>
                </a:solidFill>
              </a:rPr>
              <a:t>nnovation </a:t>
            </a:r>
            <a:r>
              <a:rPr lang="en-US" sz="2000" dirty="0">
                <a:solidFill>
                  <a:schemeClr val="tx1"/>
                </a:solidFill>
              </a:rPr>
              <a:t>I</a:t>
            </a:r>
            <a:r>
              <a:rPr lang="en-US" sz="2000" dirty="0">
                <a:solidFill>
                  <a:srgbClr val="FF0000"/>
                </a:solidFill>
              </a:rPr>
              <a:t>nstitutional </a:t>
            </a:r>
            <a:r>
              <a:rPr lang="en-US" sz="2000" dirty="0">
                <a:solidFill>
                  <a:schemeClr val="tx1"/>
                </a:solidFill>
              </a:rPr>
              <a:t>L</a:t>
            </a:r>
            <a:r>
              <a:rPr lang="en-US" sz="2000" dirty="0">
                <a:solidFill>
                  <a:srgbClr val="FF0000"/>
                </a:solidFill>
              </a:rPr>
              <a:t>andscape</a:t>
            </a:r>
          </a:p>
          <a:p>
            <a:pPr algn="ctr"/>
            <a:endParaRPr lang="en-US" sz="1800" dirty="0">
              <a:solidFill>
                <a:srgbClr val="FF0000"/>
              </a:solidFill>
            </a:endParaRPr>
          </a:p>
          <a:p>
            <a:pPr algn="ctr"/>
            <a:endParaRPr lang="en-ZA" sz="1800" dirty="0">
              <a:solidFill>
                <a:srgbClr val="FF0000"/>
              </a:solidFill>
            </a:endParaRPr>
          </a:p>
        </p:txBody>
      </p:sp>
      <p:sp>
        <p:nvSpPr>
          <p:cNvPr id="10" name="Content Placeholder 9">
            <a:extLst>
              <a:ext uri="{FF2B5EF4-FFF2-40B4-BE49-F238E27FC236}">
                <a16:creationId xmlns:a16="http://schemas.microsoft.com/office/drawing/2014/main" id="{F4813BB2-6EE6-4216-A291-91DF78A598A7}"/>
              </a:ext>
            </a:extLst>
          </p:cNvPr>
          <p:cNvSpPr>
            <a:spLocks noGrp="1"/>
          </p:cNvSpPr>
          <p:nvPr>
            <p:ph sz="quarter" idx="13"/>
          </p:nvPr>
        </p:nvSpPr>
        <p:spPr>
          <a:xfrm>
            <a:off x="1847528" y="2564905"/>
            <a:ext cx="8496944" cy="3255587"/>
          </a:xfrm>
        </p:spPr>
        <p:txBody>
          <a:bodyPr>
            <a:normAutofit fontScale="77500" lnSpcReduction="20000"/>
          </a:bodyPr>
          <a:lstStyle/>
          <a:p>
            <a:pPr marL="0" indent="0" algn="ctr">
              <a:buNone/>
            </a:pPr>
            <a:endParaRPr lang="en-ZA" sz="2400" i="1"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ZA" sz="3100" i="1" dirty="0">
                <a:latin typeface="Calibri" panose="020F0502020204030204" pitchFamily="34" charset="0"/>
                <a:ea typeface="Calibri" panose="020F0502020204030204" pitchFamily="34" charset="0"/>
                <a:cs typeface="Times New Roman" panose="02020603050405020304" pitchFamily="18" charset="0"/>
              </a:rPr>
              <a:t>A new pathway 2030: catalysing South Africa’s NSI for urgent scaled social and economic impact</a:t>
            </a:r>
          </a:p>
          <a:p>
            <a:pPr marL="0" indent="0" algn="ctr">
              <a:buNone/>
            </a:pPr>
            <a:endParaRPr lang="en-ZA" sz="2900" i="1" dirty="0">
              <a:latin typeface="Calibri" panose="020F0502020204030204" pitchFamily="34" charset="0"/>
              <a:cs typeface="Times New Roman" panose="02020603050405020304" pitchFamily="18" charset="0"/>
            </a:endParaRPr>
          </a:p>
          <a:p>
            <a:pPr marL="0" indent="0" algn="ctr">
              <a:buNone/>
            </a:pPr>
            <a:endParaRPr lang="en-ZA" sz="2900" i="1" dirty="0">
              <a:latin typeface="Calibri" panose="020F0502020204030204" pitchFamily="34" charset="0"/>
              <a:cs typeface="Times New Roman" panose="02020603050405020304" pitchFamily="18" charset="0"/>
            </a:endParaRPr>
          </a:p>
          <a:p>
            <a:pPr marL="0" indent="0" algn="ctr">
              <a:buNone/>
            </a:pPr>
            <a:r>
              <a:rPr lang="en-ZA" sz="2900" i="1" dirty="0">
                <a:latin typeface="Calibri" panose="020F0502020204030204" pitchFamily="34" charset="0"/>
                <a:cs typeface="Times New Roman" panose="02020603050405020304" pitchFamily="18" charset="0"/>
              </a:rPr>
              <a:t>Largest social challenges remain poverty, unemployment and inequality</a:t>
            </a:r>
          </a:p>
          <a:p>
            <a:pPr marL="0" indent="0" algn="ctr">
              <a:buNone/>
            </a:pPr>
            <a:endParaRPr lang="en-ZA" sz="2400" i="1" dirty="0">
              <a:latin typeface="Calibri" panose="020F0502020204030204" pitchFamily="34" charset="0"/>
              <a:cs typeface="Times New Roman" panose="02020603050405020304" pitchFamily="18" charset="0"/>
            </a:endParaRPr>
          </a:p>
          <a:p>
            <a:pPr marL="0" indent="0" algn="ctr">
              <a:buNone/>
            </a:pPr>
            <a:endParaRPr lang="en-ZA" sz="2600" i="1" dirty="0">
              <a:latin typeface="Calibri" panose="020F0502020204030204" pitchFamily="34" charset="0"/>
              <a:cs typeface="Times New Roman" panose="02020603050405020304" pitchFamily="18" charset="0"/>
            </a:endParaRPr>
          </a:p>
          <a:p>
            <a:pPr marL="0" indent="0" algn="ctr">
              <a:buNone/>
            </a:pPr>
            <a:r>
              <a:rPr lang="en-ZA" sz="2600" b="1" i="1" dirty="0">
                <a:solidFill>
                  <a:srgbClr val="FF0000"/>
                </a:solidFill>
                <a:latin typeface="Calibri" panose="020F0502020204030204" pitchFamily="34" charset="0"/>
                <a:cs typeface="Times New Roman" panose="02020603050405020304" pitchFamily="18" charset="0"/>
              </a:rPr>
              <a:t>Inclusivity, sustainability and transformation are key desired outcomes </a:t>
            </a:r>
            <a:endParaRPr lang="en-ZA" sz="2600" b="1" dirty="0">
              <a:solidFill>
                <a:srgbClr val="FF0000"/>
              </a:solidFill>
            </a:endParaRPr>
          </a:p>
        </p:txBody>
      </p:sp>
    </p:spTree>
    <p:extLst>
      <p:ext uri="{BB962C8B-B14F-4D97-AF65-F5344CB8AC3E}">
        <p14:creationId xmlns:p14="http://schemas.microsoft.com/office/powerpoint/2010/main" val="310739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3752" y="188640"/>
            <a:ext cx="5040559" cy="5616922"/>
          </a:xfrm>
          <a:prstGeom prst="rect">
            <a:avLst/>
          </a:prstGeom>
          <a:ln>
            <a:solidFill>
              <a:schemeClr val="bg1"/>
            </a:solidFill>
          </a:ln>
        </p:spPr>
        <p:txBody>
          <a:bodyPr wrap="square">
            <a:spAutoFit/>
          </a:bodyPr>
          <a:lstStyle/>
          <a:p>
            <a:pPr marL="285750" indent="-285750" algn="just">
              <a:spcAft>
                <a:spcPts val="600"/>
              </a:spcAft>
              <a:buFont typeface="Arial" panose="020B0604020202020204" pitchFamily="34" charset="0"/>
              <a:buChar char="•"/>
            </a:pPr>
            <a:r>
              <a:rPr lang="en-US" dirty="0">
                <a:solidFill>
                  <a:srgbClr val="FF0000"/>
                </a:solidFill>
                <a:latin typeface="Arial"/>
              </a:rPr>
              <a:t>        </a:t>
            </a:r>
            <a:r>
              <a:rPr lang="en-US" b="1" dirty="0">
                <a:solidFill>
                  <a:srgbClr val="C00000"/>
                </a:solidFill>
                <a:latin typeface="Arial"/>
              </a:rPr>
              <a:t>WHITE PAPER on STI (2019)</a:t>
            </a:r>
          </a:p>
          <a:p>
            <a:pPr marL="285750" indent="-285750">
              <a:buFont typeface="Arial" panose="020B0604020202020204" pitchFamily="34" charset="0"/>
              <a:buChar char="•"/>
            </a:pPr>
            <a:endParaRPr lang="en-ZA" dirty="0">
              <a:solidFill>
                <a:prstClr val="black"/>
              </a:solidFill>
              <a:latin typeface="Arial"/>
            </a:endParaRPr>
          </a:p>
          <a:p>
            <a:pPr algn="ctr"/>
            <a:r>
              <a:rPr lang="en-ZA" dirty="0">
                <a:solidFill>
                  <a:prstClr val="black"/>
                </a:solidFill>
                <a:latin typeface="Arial"/>
              </a:rPr>
              <a:t>    Focus on using </a:t>
            </a:r>
            <a:r>
              <a:rPr lang="en-ZA" b="1" dirty="0">
                <a:solidFill>
                  <a:prstClr val="black"/>
                </a:solidFill>
                <a:latin typeface="Arial"/>
              </a:rPr>
              <a:t>STI </a:t>
            </a:r>
            <a:r>
              <a:rPr lang="en-ZA" dirty="0">
                <a:solidFill>
                  <a:prstClr val="black"/>
                </a:solidFill>
                <a:latin typeface="Arial"/>
              </a:rPr>
              <a:t>to accelerate inclusive economic growth.</a:t>
            </a:r>
          </a:p>
          <a:p>
            <a:pPr marL="285750" indent="-285750" algn="ctr">
              <a:buFont typeface="Arial" panose="020B0604020202020204" pitchFamily="34" charset="0"/>
              <a:buChar char="•"/>
            </a:pPr>
            <a:endParaRPr lang="en-ZA" dirty="0">
              <a:solidFill>
                <a:prstClr val="black"/>
              </a:solidFill>
              <a:latin typeface="Arial"/>
            </a:endParaRPr>
          </a:p>
          <a:p>
            <a:r>
              <a:rPr lang="en-ZA" dirty="0">
                <a:solidFill>
                  <a:prstClr val="black"/>
                </a:solidFill>
                <a:latin typeface="Arial"/>
              </a:rPr>
              <a:t> </a:t>
            </a:r>
            <a:r>
              <a:rPr lang="en-GB" b="1" u="sng" dirty="0">
                <a:solidFill>
                  <a:prstClr val="black"/>
                </a:solidFill>
                <a:latin typeface="Arial"/>
              </a:rPr>
              <a:t>Innovation for inclusive development </a:t>
            </a:r>
            <a:endParaRPr lang="en-US" b="1" u="sng" dirty="0">
              <a:solidFill>
                <a:prstClr val="black"/>
              </a:solidFill>
              <a:latin typeface="Arial"/>
            </a:endParaRPr>
          </a:p>
          <a:p>
            <a:pPr marL="285750" indent="-285750" algn="just">
              <a:spcAft>
                <a:spcPts val="600"/>
              </a:spcAft>
              <a:buFont typeface="Arial" panose="020B0604020202020204" pitchFamily="34" charset="0"/>
              <a:buChar char="•"/>
            </a:pPr>
            <a:endParaRPr lang="en-US" b="1" dirty="0">
              <a:solidFill>
                <a:prstClr val="black"/>
              </a:solidFill>
              <a:latin typeface="Arial"/>
            </a:endParaRPr>
          </a:p>
          <a:p>
            <a:pPr marL="285750" indent="-285750" algn="just">
              <a:spcAft>
                <a:spcPts val="600"/>
              </a:spcAft>
              <a:buFont typeface="Arial" panose="020B0604020202020204" pitchFamily="34" charset="0"/>
              <a:buChar char="•"/>
            </a:pPr>
            <a:r>
              <a:rPr lang="en-US" dirty="0">
                <a:solidFill>
                  <a:prstClr val="black"/>
                </a:solidFill>
                <a:latin typeface="Arial"/>
              </a:rPr>
              <a:t>Develop local innovation eco -systems</a:t>
            </a:r>
          </a:p>
          <a:p>
            <a:pPr marL="285750" indent="-285750">
              <a:spcAft>
                <a:spcPts val="600"/>
              </a:spcAft>
              <a:buFont typeface="Arial" panose="020B0604020202020204" pitchFamily="34" charset="0"/>
              <a:buChar char="•"/>
            </a:pPr>
            <a:r>
              <a:rPr lang="en-US" dirty="0">
                <a:solidFill>
                  <a:prstClr val="black"/>
                </a:solidFill>
                <a:latin typeface="Arial"/>
              </a:rPr>
              <a:t>Grassroots innovation for inclusive development</a:t>
            </a:r>
          </a:p>
          <a:p>
            <a:pPr marL="285750" indent="-285750">
              <a:spcAft>
                <a:spcPts val="600"/>
              </a:spcAft>
              <a:buFont typeface="Arial" panose="020B0604020202020204" pitchFamily="34" charset="0"/>
              <a:buChar char="•"/>
            </a:pPr>
            <a:r>
              <a:rPr lang="en-US" dirty="0">
                <a:solidFill>
                  <a:prstClr val="black"/>
                </a:solidFill>
                <a:latin typeface="Arial"/>
              </a:rPr>
              <a:t>Creating an innovation culture in partnership with civil society</a:t>
            </a:r>
          </a:p>
          <a:p>
            <a:pPr marL="285750" indent="-285750">
              <a:spcAft>
                <a:spcPts val="600"/>
              </a:spcAft>
              <a:buFont typeface="Arial" panose="020B0604020202020204" pitchFamily="34" charset="0"/>
              <a:buChar char="•"/>
            </a:pPr>
            <a:r>
              <a:rPr lang="en-US" dirty="0">
                <a:solidFill>
                  <a:prstClr val="black"/>
                </a:solidFill>
                <a:latin typeface="Arial"/>
              </a:rPr>
              <a:t>Building a science literate and science aware citizenry</a:t>
            </a:r>
          </a:p>
          <a:p>
            <a:pPr marL="285750" indent="-285750">
              <a:spcAft>
                <a:spcPts val="600"/>
              </a:spcAft>
              <a:buFont typeface="Arial" panose="020B0604020202020204" pitchFamily="34" charset="0"/>
              <a:buChar char="•"/>
            </a:pPr>
            <a:r>
              <a:rPr lang="en-US" dirty="0">
                <a:solidFill>
                  <a:prstClr val="black"/>
                </a:solidFill>
                <a:latin typeface="Arial"/>
              </a:rPr>
              <a:t>Principles of Responsible Research and Innovation  (ethics/ sustainability/societal benefit/</a:t>
            </a:r>
          </a:p>
          <a:p>
            <a:pPr marL="285750" indent="-285750">
              <a:spcAft>
                <a:spcPts val="600"/>
              </a:spcAft>
              <a:buFont typeface="Arial" panose="020B0604020202020204" pitchFamily="34" charset="0"/>
              <a:buChar char="•"/>
            </a:pPr>
            <a:r>
              <a:rPr lang="en-US" dirty="0">
                <a:solidFill>
                  <a:prstClr val="black"/>
                </a:solidFill>
                <a:latin typeface="Arial"/>
              </a:rPr>
              <a:t>Trans disciplinarity  </a:t>
            </a:r>
          </a:p>
        </p:txBody>
      </p:sp>
      <p:sp>
        <p:nvSpPr>
          <p:cNvPr id="6" name="TextBox 5"/>
          <p:cNvSpPr txBox="1"/>
          <p:nvPr/>
        </p:nvSpPr>
        <p:spPr>
          <a:xfrm>
            <a:off x="1532678" y="-1"/>
            <a:ext cx="9135322" cy="542425"/>
          </a:xfrm>
          <a:prstGeom prst="rect">
            <a:avLst/>
          </a:prstGeom>
          <a:noFill/>
        </p:spPr>
        <p:txBody>
          <a:bodyPr wrap="square" rtlCol="0">
            <a:spAutoFit/>
          </a:bodyPr>
          <a:lstStyle/>
          <a:p>
            <a:r>
              <a:rPr lang="en-GB" sz="2800" b="1" dirty="0">
                <a:solidFill>
                  <a:srgbClr val="1F497D">
                    <a:lumMod val="60000"/>
                    <a:lumOff val="40000"/>
                  </a:srgbClr>
                </a:solidFill>
                <a:latin typeface="Arial"/>
              </a:rPr>
              <a:t>National Level </a:t>
            </a:r>
          </a:p>
        </p:txBody>
      </p:sp>
      <p:pic>
        <p:nvPicPr>
          <p:cNvPr id="3" name="Picture 2"/>
          <p:cNvPicPr>
            <a:picLocks noChangeAspect="1"/>
          </p:cNvPicPr>
          <p:nvPr/>
        </p:nvPicPr>
        <p:blipFill rotWithShape="1">
          <a:blip r:embed="rId3"/>
          <a:srcRect r="3928"/>
          <a:stretch/>
        </p:blipFill>
        <p:spPr>
          <a:xfrm>
            <a:off x="1637744" y="542424"/>
            <a:ext cx="3674352" cy="5366196"/>
          </a:xfrm>
          <a:prstGeom prst="rect">
            <a:avLst/>
          </a:prstGeom>
        </p:spPr>
      </p:pic>
    </p:spTree>
    <p:extLst>
      <p:ext uri="{BB962C8B-B14F-4D97-AF65-F5344CB8AC3E}">
        <p14:creationId xmlns:p14="http://schemas.microsoft.com/office/powerpoint/2010/main" val="57512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313584"/>
            <a:ext cx="9144000" cy="5504584"/>
          </a:xfrm>
          <a:prstGeom prst="rect">
            <a:avLst/>
          </a:prstGeom>
        </p:spPr>
      </p:pic>
      <p:sp>
        <p:nvSpPr>
          <p:cNvPr id="7" name="Title 6"/>
          <p:cNvSpPr>
            <a:spLocks noGrp="1"/>
          </p:cNvSpPr>
          <p:nvPr>
            <p:ph type="ctrTitle"/>
          </p:nvPr>
        </p:nvSpPr>
        <p:spPr>
          <a:xfrm>
            <a:off x="1404083" y="990201"/>
            <a:ext cx="9144000" cy="1200150"/>
          </a:xfrm>
        </p:spPr>
        <p:txBody>
          <a:bodyPr>
            <a:noAutofit/>
            <a:scene3d>
              <a:camera prst="orthographicFront"/>
              <a:lightRig rig="soft" dir="t">
                <a:rot lat="0" lon="0" rev="15600000"/>
              </a:lightRig>
            </a:scene3d>
            <a:sp3d extrusionH="57150" prstMaterial="softEdge">
              <a:bevelT w="25400" h="38100"/>
            </a:sp3d>
          </a:bodyPr>
          <a:lstStyle/>
          <a:p>
            <a:pPr algn="ctr"/>
            <a:br>
              <a:rPr lang="en-ZA" sz="3200"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2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8380127-2E4F-4720-A546-49D7111EBC0C}" type="slidenum">
              <a:rPr lang="en-US">
                <a:solidFill>
                  <a:srgbClr val="4472C4"/>
                </a:solidFill>
                <a:latin typeface="Arial"/>
              </a:rPr>
              <a:pPr/>
              <a:t>8</a:t>
            </a:fld>
            <a:endParaRPr lang="en-US" dirty="0">
              <a:solidFill>
                <a:srgbClr val="4472C4"/>
              </a:solidFill>
              <a:latin typeface="Arial"/>
            </a:endParaRPr>
          </a:p>
        </p:txBody>
      </p:sp>
      <p:sp>
        <p:nvSpPr>
          <p:cNvPr id="6" name="TextBox 5"/>
          <p:cNvSpPr txBox="1"/>
          <p:nvPr/>
        </p:nvSpPr>
        <p:spPr>
          <a:xfrm>
            <a:off x="6595730" y="4593739"/>
            <a:ext cx="3923778" cy="400110"/>
          </a:xfrm>
          <a:prstGeom prst="rect">
            <a:avLst/>
          </a:prstGeom>
          <a:noFill/>
        </p:spPr>
        <p:txBody>
          <a:bodyPr wrap="square" rtlCol="0">
            <a:spAutoFit/>
          </a:bodyPr>
          <a:lstStyle/>
          <a:p>
            <a:pPr algn="ctr">
              <a:defRPr/>
            </a:pPr>
            <a:r>
              <a:rPr lang="en-GB" sz="2000" b="1" i="1" kern="0" dirty="0">
                <a:solidFill>
                  <a:srgbClr val="5B9BD5">
                    <a:lumMod val="75000"/>
                  </a:srgbClr>
                </a:solidFill>
                <a:effectLst>
                  <a:outerShdw blurRad="38100" dist="38100" dir="2700000" algn="tl">
                    <a:srgbClr val="000000">
                      <a:alpha val="43137"/>
                    </a:srgbClr>
                  </a:outerShdw>
                </a:effectLst>
                <a:latin typeface="Arial"/>
                <a:cs typeface="Arial" panose="020B0604020202020204" pitchFamily="34" charset="0"/>
              </a:rPr>
              <a:t>   </a:t>
            </a:r>
          </a:p>
        </p:txBody>
      </p:sp>
      <p:sp>
        <p:nvSpPr>
          <p:cNvPr id="8" name="TextBox 7">
            <a:extLst>
              <a:ext uri="{FF2B5EF4-FFF2-40B4-BE49-F238E27FC236}">
                <a16:creationId xmlns:a16="http://schemas.microsoft.com/office/drawing/2014/main" id="{328D7C34-6EFE-4D4C-ADB6-F399839C46A6}"/>
              </a:ext>
            </a:extLst>
          </p:cNvPr>
          <p:cNvSpPr txBox="1"/>
          <p:nvPr/>
        </p:nvSpPr>
        <p:spPr>
          <a:xfrm>
            <a:off x="4498464" y="3944830"/>
            <a:ext cx="3551584" cy="584775"/>
          </a:xfrm>
          <a:prstGeom prst="rect">
            <a:avLst/>
          </a:prstGeom>
          <a:noFill/>
        </p:spPr>
        <p:txBody>
          <a:bodyPr wrap="square" rtlCol="0">
            <a:spAutoFit/>
          </a:bodyPr>
          <a:lstStyle/>
          <a:p>
            <a:pPr algn="ctr">
              <a:defRPr/>
            </a:pPr>
            <a:r>
              <a:rPr lang="en-GB" sz="1600" b="1" i="1" kern="0" dirty="0">
                <a:solidFill>
                  <a:srgbClr val="1F497D">
                    <a:lumMod val="50000"/>
                  </a:srgbClr>
                </a:solidFill>
                <a:effectLst>
                  <a:outerShdw blurRad="38100" dist="38100" dir="2700000" algn="tl">
                    <a:srgbClr val="000000">
                      <a:alpha val="43137"/>
                    </a:srgbClr>
                  </a:outerShdw>
                </a:effectLst>
                <a:latin typeface="Arial"/>
                <a:cs typeface="Arial" panose="020B0604020202020204" pitchFamily="34" charset="0"/>
              </a:rPr>
              <a:t>   </a:t>
            </a:r>
          </a:p>
          <a:p>
            <a:pPr algn="ctr">
              <a:defRPr/>
            </a:pPr>
            <a:r>
              <a:rPr lang="en-GB" sz="1600" b="1" i="1" kern="0" dirty="0">
                <a:solidFill>
                  <a:srgbClr val="1F497D">
                    <a:lumMod val="50000"/>
                  </a:srgbClr>
                </a:solidFill>
                <a:effectLst>
                  <a:outerShdw blurRad="38100" dist="38100" dir="2700000" algn="tl">
                    <a:srgbClr val="000000">
                      <a:alpha val="43137"/>
                    </a:srgbClr>
                  </a:outerShdw>
                </a:effectLst>
                <a:latin typeface="Arial"/>
                <a:cs typeface="Arial" panose="020B0604020202020204" pitchFamily="34" charset="0"/>
              </a:rPr>
              <a:t>      </a:t>
            </a:r>
          </a:p>
        </p:txBody>
      </p:sp>
      <p:sp>
        <p:nvSpPr>
          <p:cNvPr id="9" name="TextBox 8">
            <a:extLst>
              <a:ext uri="{FF2B5EF4-FFF2-40B4-BE49-F238E27FC236}">
                <a16:creationId xmlns:a16="http://schemas.microsoft.com/office/drawing/2014/main" id="{568E99D9-E0C9-403F-823E-CD9877E022D5}"/>
              </a:ext>
            </a:extLst>
          </p:cNvPr>
          <p:cNvSpPr txBox="1"/>
          <p:nvPr/>
        </p:nvSpPr>
        <p:spPr>
          <a:xfrm>
            <a:off x="2148824" y="2408526"/>
            <a:ext cx="8250865" cy="3293209"/>
          </a:xfrm>
          <a:prstGeom prst="rect">
            <a:avLst/>
          </a:prstGeom>
          <a:noFill/>
        </p:spPr>
        <p:txBody>
          <a:bodyPr wrap="square">
            <a:spAutoFit/>
          </a:bodyPr>
          <a:lstStyle/>
          <a:p>
            <a:pPr algn="ctr"/>
            <a:r>
              <a:rPr lang="en-US" sz="2800" dirty="0">
                <a:solidFill>
                  <a:srgbClr val="4BACC6"/>
                </a:solidFill>
                <a:latin typeface="Arial"/>
              </a:rPr>
              <a:t> </a:t>
            </a:r>
          </a:p>
          <a:p>
            <a:pPr algn="ctr"/>
            <a:r>
              <a:rPr lang="en-US" sz="3600" b="1" dirty="0">
                <a:solidFill>
                  <a:srgbClr val="4F81BD"/>
                </a:solidFill>
                <a:latin typeface="Arial" panose="020B0604020202020204" pitchFamily="34" charset="0"/>
                <a:cs typeface="Arial" panose="020B0604020202020204" pitchFamily="34" charset="0"/>
              </a:rPr>
              <a:t>Implementation of the NRF’s Framework to Advance the Societal &amp; Knowledge </a:t>
            </a:r>
            <a:br>
              <a:rPr lang="en-US" sz="3600" b="1" dirty="0">
                <a:solidFill>
                  <a:srgbClr val="4F81BD"/>
                </a:solidFill>
                <a:latin typeface="Arial" panose="020B0604020202020204" pitchFamily="34" charset="0"/>
                <a:cs typeface="Arial" panose="020B0604020202020204" pitchFamily="34" charset="0"/>
              </a:rPr>
            </a:br>
            <a:r>
              <a:rPr lang="en-US" sz="3600" b="1" dirty="0">
                <a:solidFill>
                  <a:srgbClr val="4F81BD"/>
                </a:solidFill>
                <a:latin typeface="Arial" panose="020B0604020202020204" pitchFamily="34" charset="0"/>
                <a:cs typeface="Arial" panose="020B0604020202020204" pitchFamily="34" charset="0"/>
              </a:rPr>
              <a:t>Impact of Research</a:t>
            </a:r>
          </a:p>
          <a:p>
            <a:pPr algn="ctr"/>
            <a:r>
              <a:rPr lang="en-US" sz="3600" b="1" dirty="0">
                <a:solidFill>
                  <a:srgbClr val="4F81BD"/>
                </a:solidFill>
                <a:latin typeface="Arial" panose="020B0604020202020204" pitchFamily="34" charset="0"/>
                <a:cs typeface="Arial" panose="020B0604020202020204" pitchFamily="34" charset="0"/>
              </a:rPr>
              <a:t>(2021)</a:t>
            </a:r>
            <a:endParaRPr lang="en-ZA" sz="2800" dirty="0">
              <a:solidFill>
                <a:srgbClr val="4F81BD"/>
              </a:solidFill>
              <a:latin typeface="Arial"/>
            </a:endParaRPr>
          </a:p>
        </p:txBody>
      </p:sp>
    </p:spTree>
    <p:extLst>
      <p:ext uri="{BB962C8B-B14F-4D97-AF65-F5344CB8AC3E}">
        <p14:creationId xmlns:p14="http://schemas.microsoft.com/office/powerpoint/2010/main" val="419158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79F33C-DC52-E949-A480-440E04FD4C7F}"/>
              </a:ext>
            </a:extLst>
          </p:cNvPr>
          <p:cNvSpPr>
            <a:spLocks noGrp="1"/>
          </p:cNvSpPr>
          <p:nvPr>
            <p:ph idx="4294967295"/>
          </p:nvPr>
        </p:nvSpPr>
        <p:spPr>
          <a:xfrm>
            <a:off x="1665288" y="1212851"/>
            <a:ext cx="9002712" cy="4943475"/>
          </a:xfrm>
        </p:spPr>
        <p:txBody>
          <a:bodyPr>
            <a:noAutofit/>
          </a:bodyPr>
          <a:lstStyle/>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endParaRPr lang="en-US" sz="2200" dirty="0">
              <a:solidFill>
                <a:schemeClr val="tx1"/>
              </a:solidFill>
            </a:endParaRPr>
          </a:p>
        </p:txBody>
      </p:sp>
      <p:pic>
        <p:nvPicPr>
          <p:cNvPr id="2" name="Picture 1"/>
          <p:cNvPicPr>
            <a:picLocks noChangeAspect="1"/>
          </p:cNvPicPr>
          <p:nvPr/>
        </p:nvPicPr>
        <p:blipFill>
          <a:blip r:embed="rId3"/>
          <a:stretch>
            <a:fillRect/>
          </a:stretch>
        </p:blipFill>
        <p:spPr>
          <a:xfrm>
            <a:off x="2543400" y="-103226"/>
            <a:ext cx="7095859" cy="6854900"/>
          </a:xfrm>
          <a:prstGeom prst="rect">
            <a:avLst/>
          </a:prstGeom>
        </p:spPr>
      </p:pic>
      <p:sp>
        <p:nvSpPr>
          <p:cNvPr id="3" name="Slide Number Placeholder 2"/>
          <p:cNvSpPr>
            <a:spLocks noGrp="1"/>
          </p:cNvSpPr>
          <p:nvPr>
            <p:ph type="sldNum" sz="quarter" idx="12"/>
          </p:nvPr>
        </p:nvSpPr>
        <p:spPr/>
        <p:txBody>
          <a:bodyPr/>
          <a:lstStyle/>
          <a:p>
            <a:fld id="{29F32DF0-F359-4D4D-B63F-6D9D34568DD5}" type="slidenum">
              <a:rPr lang="en-GB">
                <a:solidFill>
                  <a:srgbClr val="4F81BD"/>
                </a:solidFill>
                <a:latin typeface="Arial"/>
              </a:rPr>
              <a:pPr/>
              <a:t>9</a:t>
            </a:fld>
            <a:endParaRPr lang="en-GB" dirty="0">
              <a:solidFill>
                <a:srgbClr val="4F81BD"/>
              </a:solidFill>
              <a:latin typeface="Arial"/>
            </a:endParaRPr>
          </a:p>
        </p:txBody>
      </p:sp>
    </p:spTree>
    <p:extLst>
      <p:ext uri="{BB962C8B-B14F-4D97-AF65-F5344CB8AC3E}">
        <p14:creationId xmlns:p14="http://schemas.microsoft.com/office/powerpoint/2010/main" val="234926376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RF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F Presentation Jan 2019.potx" id="{F497DAC9-1EE1-45D6-BB4B-045D75280CBB}" vid="{68E48C5A-896F-4D94-8910-F9D76BC763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Enhancing Inclusive Economic Growth</Template>
  <TotalTime>68</TotalTime>
  <Words>1519</Words>
  <Application>Microsoft Office PowerPoint</Application>
  <PresentationFormat>Widescreen</PresentationFormat>
  <Paragraphs>268</Paragraphs>
  <Slides>25</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Calibri</vt:lpstr>
      <vt:lpstr>Calibri Light</vt:lpstr>
      <vt:lpstr>Garamond</vt:lpstr>
      <vt:lpstr>Open Sans</vt:lpstr>
      <vt:lpstr>Open Sans Light</vt:lpstr>
      <vt:lpstr>Times New Roman</vt:lpstr>
      <vt:lpstr>Trebuchet MS</vt:lpstr>
      <vt:lpstr>Wingdings</vt:lpstr>
      <vt:lpstr>Kantoorthema</vt:lpstr>
      <vt:lpstr>NRF Theme</vt:lpstr>
      <vt:lpstr>Office Theme</vt:lpstr>
      <vt:lpstr>PowerPoint Presentation</vt:lpstr>
      <vt:lpstr>PowerPoint Presentation</vt:lpstr>
      <vt:lpstr>PowerPoint Presentation</vt:lpstr>
      <vt:lpstr>PowerPoint Presentation</vt:lpstr>
      <vt:lpstr>(SSHA)impact on society in need of improved:  </vt:lpstr>
      <vt:lpstr>National Structural Changes (?)</vt:lpstr>
      <vt:lpstr>PowerPoint Presentation</vt:lpstr>
      <vt:lpstr> </vt:lpstr>
      <vt:lpstr>PowerPoint Presentation</vt:lpstr>
      <vt:lpstr>High-level implications for the NRF</vt:lpstr>
      <vt:lpstr>PowerPoint Presentation</vt:lpstr>
      <vt:lpstr>NRF Statement on Engaged Research</vt:lpstr>
      <vt:lpstr>Transitioning  cautions….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Youssef Ramadan</dc:creator>
  <cp:lastModifiedBy>Caterina Tognoni</cp:lastModifiedBy>
  <cp:revision>12</cp:revision>
  <dcterms:created xsi:type="dcterms:W3CDTF">2021-06-29T08:45:31Z</dcterms:created>
  <dcterms:modified xsi:type="dcterms:W3CDTF">2021-10-19T07:16:00Z</dcterms:modified>
</cp:coreProperties>
</file>